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09" r:id="rId2"/>
    <p:sldMasterId id="2147483775" r:id="rId3"/>
    <p:sldMasterId id="2147483847" r:id="rId4"/>
    <p:sldMasterId id="2147483885" r:id="rId5"/>
    <p:sldMasterId id="2147483898" r:id="rId6"/>
    <p:sldMasterId id="2147483911" r:id="rId7"/>
    <p:sldMasterId id="2147483937" r:id="rId8"/>
    <p:sldMasterId id="2147483950" r:id="rId9"/>
    <p:sldMasterId id="2147483967" r:id="rId10"/>
  </p:sldMasterIdLst>
  <p:notesMasterIdLst>
    <p:notesMasterId r:id="rId36"/>
  </p:notesMasterIdLst>
  <p:sldIdLst>
    <p:sldId id="269" r:id="rId11"/>
    <p:sldId id="348" r:id="rId12"/>
    <p:sldId id="327" r:id="rId13"/>
    <p:sldId id="335" r:id="rId14"/>
    <p:sldId id="329" r:id="rId15"/>
    <p:sldId id="345" r:id="rId16"/>
    <p:sldId id="339" r:id="rId17"/>
    <p:sldId id="331" r:id="rId18"/>
    <p:sldId id="340" r:id="rId19"/>
    <p:sldId id="347" r:id="rId20"/>
    <p:sldId id="332" r:id="rId21"/>
    <p:sldId id="333" r:id="rId22"/>
    <p:sldId id="338" r:id="rId23"/>
    <p:sldId id="334" r:id="rId24"/>
    <p:sldId id="349" r:id="rId25"/>
    <p:sldId id="320" r:id="rId26"/>
    <p:sldId id="326" r:id="rId27"/>
    <p:sldId id="321" r:id="rId28"/>
    <p:sldId id="314" r:id="rId29"/>
    <p:sldId id="323" r:id="rId30"/>
    <p:sldId id="336" r:id="rId31"/>
    <p:sldId id="341" r:id="rId32"/>
    <p:sldId id="342" r:id="rId33"/>
    <p:sldId id="343" r:id="rId34"/>
    <p:sldId id="288" r:id="rId35"/>
  </p:sldIdLst>
  <p:sldSz cx="9144000" cy="6858000" type="screen4x3"/>
  <p:notesSz cx="6858000" cy="9144000"/>
  <p:defaultText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22" autoAdjust="0"/>
  </p:normalViewPr>
  <p:slideViewPr>
    <p:cSldViewPr snapToGrid="0" snapToObjects="1">
      <p:cViewPr>
        <p:scale>
          <a:sx n="100" d="100"/>
          <a:sy n="100" d="100"/>
        </p:scale>
        <p:origin x="-72" y="5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9C6E06-FDB3-BE49-BBC1-AF61897DAA65}" type="datetimeFigureOut">
              <a:rPr lang="en-US" smtClean="0"/>
              <a:t>10/6/2015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BC2709-F390-B746-863A-4C4193AA92F9}" type="slidenum">
              <a:rPr lang="en-US" smtClean="0"/>
              <a:t>‹#›</a:t>
            </a:fld>
            <a:endParaRPr lang="en-US"/>
          </a:p>
        </p:txBody>
      </p:sp>
    </p:spTree>
    <p:extLst>
      <p:ext uri="{BB962C8B-B14F-4D97-AF65-F5344CB8AC3E}">
        <p14:creationId xmlns:p14="http://schemas.microsoft.com/office/powerpoint/2010/main" val="2683993611"/>
      </p:ext>
    </p:extLst>
  </p:cSld>
  <p:clrMap bg1="lt1" tx1="dk1" bg2="lt2" tx2="dk2" accent1="accent1" accent2="accent2" accent3="accent3" accent4="accent4" accent5="accent5" accent6="accent6" hlink="hlink" folHlink="folHlink"/>
  <p:notesStyle>
    <a:lvl1pPr marL="0" algn="l" defTabSz="457154" rtl="0" eaLnBrk="1" latinLnBrk="0" hangingPunct="1">
      <a:defRPr sz="1200" kern="1200">
        <a:solidFill>
          <a:schemeClr val="tx1"/>
        </a:solidFill>
        <a:latin typeface="+mn-lt"/>
        <a:ea typeface="+mn-ea"/>
        <a:cs typeface="+mn-cs"/>
      </a:defRPr>
    </a:lvl1pPr>
    <a:lvl2pPr marL="457154" algn="l" defTabSz="457154" rtl="0" eaLnBrk="1" latinLnBrk="0" hangingPunct="1">
      <a:defRPr sz="1200" kern="1200">
        <a:solidFill>
          <a:schemeClr val="tx1"/>
        </a:solidFill>
        <a:latin typeface="+mn-lt"/>
        <a:ea typeface="+mn-ea"/>
        <a:cs typeface="+mn-cs"/>
      </a:defRPr>
    </a:lvl2pPr>
    <a:lvl3pPr marL="914306" algn="l" defTabSz="457154" rtl="0" eaLnBrk="1" latinLnBrk="0" hangingPunct="1">
      <a:defRPr sz="1200" kern="1200">
        <a:solidFill>
          <a:schemeClr val="tx1"/>
        </a:solidFill>
        <a:latin typeface="+mn-lt"/>
        <a:ea typeface="+mn-ea"/>
        <a:cs typeface="+mn-cs"/>
      </a:defRPr>
    </a:lvl3pPr>
    <a:lvl4pPr marL="1371460" algn="l" defTabSz="457154" rtl="0" eaLnBrk="1" latinLnBrk="0" hangingPunct="1">
      <a:defRPr sz="1200" kern="1200">
        <a:solidFill>
          <a:schemeClr val="tx1"/>
        </a:solidFill>
        <a:latin typeface="+mn-lt"/>
        <a:ea typeface="+mn-ea"/>
        <a:cs typeface="+mn-cs"/>
      </a:defRPr>
    </a:lvl4pPr>
    <a:lvl5pPr marL="1828613" algn="l" defTabSz="457154" rtl="0" eaLnBrk="1" latinLnBrk="0" hangingPunct="1">
      <a:defRPr sz="1200" kern="1200">
        <a:solidFill>
          <a:schemeClr val="tx1"/>
        </a:solidFill>
        <a:latin typeface="+mn-lt"/>
        <a:ea typeface="+mn-ea"/>
        <a:cs typeface="+mn-cs"/>
      </a:defRPr>
    </a:lvl5pPr>
    <a:lvl6pPr marL="2285766" algn="l" defTabSz="457154" rtl="0" eaLnBrk="1" latinLnBrk="0" hangingPunct="1">
      <a:defRPr sz="1200" kern="1200">
        <a:solidFill>
          <a:schemeClr val="tx1"/>
        </a:solidFill>
        <a:latin typeface="+mn-lt"/>
        <a:ea typeface="+mn-ea"/>
        <a:cs typeface="+mn-cs"/>
      </a:defRPr>
    </a:lvl6pPr>
    <a:lvl7pPr marL="2742920" algn="l" defTabSz="457154" rtl="0" eaLnBrk="1" latinLnBrk="0" hangingPunct="1">
      <a:defRPr sz="1200" kern="1200">
        <a:solidFill>
          <a:schemeClr val="tx1"/>
        </a:solidFill>
        <a:latin typeface="+mn-lt"/>
        <a:ea typeface="+mn-ea"/>
        <a:cs typeface="+mn-cs"/>
      </a:defRPr>
    </a:lvl7pPr>
    <a:lvl8pPr marL="3200072" algn="l" defTabSz="457154" rtl="0" eaLnBrk="1" latinLnBrk="0" hangingPunct="1">
      <a:defRPr sz="1200" kern="1200">
        <a:solidFill>
          <a:schemeClr val="tx1"/>
        </a:solidFill>
        <a:latin typeface="+mn-lt"/>
        <a:ea typeface="+mn-ea"/>
        <a:cs typeface="+mn-cs"/>
      </a:defRPr>
    </a:lvl8pPr>
    <a:lvl9pPr marL="3657226" algn="l" defTabSz="4571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6"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Calibri" charset="0"/>
            </a:endParaRPr>
          </a:p>
        </p:txBody>
      </p:sp>
      <p:sp>
        <p:nvSpPr>
          <p:cNvPr id="16387"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811BE5-7E0B-934F-8A01-822C93AB9AFE}" type="slidenum">
              <a:rPr lang="ru-RU" sz="1200">
                <a:solidFill>
                  <a:prstClr val="black"/>
                </a:solidFill>
              </a:rPr>
              <a:pPr eaLnBrk="1" hangingPunct="1"/>
              <a:t>1</a:t>
            </a:fld>
            <a:endParaRPr lang="ru-RU" sz="120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err="1" smtClean="0">
                <a:solidFill>
                  <a:schemeClr val="tx1"/>
                </a:solidFill>
                <a:effectLst/>
                <a:latin typeface="+mn-lt"/>
                <a:ea typeface="+mn-ea"/>
                <a:cs typeface="+mn-cs"/>
              </a:rPr>
              <a:t>A</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prototype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PRIOR, </a:t>
            </a:r>
            <a:r>
              <a:rPr lang="ru-RU" sz="1200" kern="1200" dirty="0" err="1" smtClean="0">
                <a:solidFill>
                  <a:schemeClr val="tx1"/>
                </a:solidFill>
                <a:effectLst/>
                <a:latin typeface="+mn-lt"/>
                <a:ea typeface="+mn-ea"/>
                <a:cs typeface="+mn-cs"/>
              </a:rPr>
              <a:t>was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developed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at</a:t>
            </a:r>
            <a:r>
              <a:rPr lang="ru-RU" sz="1200" kern="1200" dirty="0" smtClean="0">
                <a:solidFill>
                  <a:schemeClr val="tx1"/>
                </a:solidFill>
                <a:effectLst/>
                <a:latin typeface="+mn-lt"/>
                <a:ea typeface="+mn-ea"/>
                <a:cs typeface="+mn-cs"/>
              </a:rPr>
              <a:t> SIS-18 </a:t>
            </a:r>
            <a:r>
              <a:rPr lang="ru-RU" sz="1200" kern="1200" dirty="0" err="1" smtClean="0">
                <a:solidFill>
                  <a:schemeClr val="tx1"/>
                </a:solidFill>
                <a:effectLst/>
                <a:latin typeface="+mn-lt"/>
                <a:ea typeface="+mn-ea"/>
                <a:cs typeface="+mn-cs"/>
              </a:rPr>
              <a:t>accelerator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at</a:t>
            </a:r>
            <a:r>
              <a:rPr lang="ru-RU" sz="1200" kern="1200" dirty="0" smtClean="0">
                <a:solidFill>
                  <a:schemeClr val="tx1"/>
                </a:solidFill>
                <a:effectLst/>
                <a:latin typeface="+mn-lt"/>
                <a:ea typeface="+mn-ea"/>
                <a:cs typeface="+mn-cs"/>
              </a:rPr>
              <a:t> GSI (</a:t>
            </a:r>
            <a:r>
              <a:rPr lang="ru-RU" sz="1200" kern="1200" dirty="0" err="1" smtClean="0">
                <a:solidFill>
                  <a:schemeClr val="tx1"/>
                </a:solidFill>
                <a:effectLst/>
                <a:latin typeface="+mn-lt"/>
                <a:ea typeface="+mn-ea"/>
                <a:cs typeface="+mn-cs"/>
              </a:rPr>
              <a:t>Darmstadt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Germany</a:t>
            </a:r>
            <a:r>
              <a:rPr lang="ru-RU" sz="1200" kern="1200" dirty="0" smtClean="0">
                <a:solidFill>
                  <a:schemeClr val="tx1"/>
                </a:solidFill>
                <a:effectLst/>
                <a:latin typeface="+mn-lt"/>
                <a:ea typeface="+mn-ea"/>
                <a:cs typeface="+mn-cs"/>
              </a:rPr>
              <a:t>). PRIOR </a:t>
            </a:r>
            <a:r>
              <a:rPr lang="ru-RU" sz="1200" kern="1200" dirty="0" err="1" smtClean="0">
                <a:solidFill>
                  <a:schemeClr val="tx1"/>
                </a:solidFill>
                <a:effectLst/>
                <a:latin typeface="+mn-lt"/>
                <a:ea typeface="+mn-ea"/>
                <a:cs typeface="+mn-cs"/>
              </a:rPr>
              <a:t>setup</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designed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measurement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high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spatial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resolution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density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distribution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static</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dynamic</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objects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using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proton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beam</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energy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up</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4.5 </a:t>
            </a:r>
            <a:r>
              <a:rPr lang="ru-RU" sz="1200" kern="1200" dirty="0" err="1" smtClean="0">
                <a:solidFill>
                  <a:schemeClr val="tx1"/>
                </a:solidFill>
                <a:effectLst/>
                <a:latin typeface="+mn-lt"/>
                <a:ea typeface="+mn-ea"/>
                <a:cs typeface="+mn-cs"/>
              </a:rPr>
              <a:t>GeV</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aim</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work</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development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assembling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commissioning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prototype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PRIOR </a:t>
            </a:r>
            <a:r>
              <a:rPr lang="ru-RU" sz="1200" kern="1200" dirty="0" err="1" smtClean="0">
                <a:solidFill>
                  <a:schemeClr val="tx1"/>
                </a:solidFill>
                <a:effectLst/>
                <a:latin typeface="+mn-lt"/>
                <a:ea typeface="+mn-ea"/>
                <a:cs typeface="+mn-cs"/>
              </a:rPr>
              <a:t>at</a:t>
            </a:r>
            <a:r>
              <a:rPr lang="ru-RU" sz="1200" kern="1200" dirty="0" smtClean="0">
                <a:solidFill>
                  <a:schemeClr val="tx1"/>
                </a:solidFill>
                <a:effectLst/>
                <a:latin typeface="+mn-lt"/>
                <a:ea typeface="+mn-ea"/>
                <a:cs typeface="+mn-cs"/>
              </a:rPr>
              <a:t>  HHT </a:t>
            </a:r>
            <a:r>
              <a:rPr lang="ru-RU" sz="1200" kern="1200" dirty="0" err="1" smtClean="0">
                <a:solidFill>
                  <a:schemeClr val="tx1"/>
                </a:solidFill>
                <a:effectLst/>
                <a:latin typeface="+mn-lt"/>
                <a:ea typeface="+mn-ea"/>
                <a:cs typeface="+mn-cs"/>
              </a:rPr>
              <a:t>experimental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area</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GSI. </a:t>
            </a:r>
            <a:r>
              <a:rPr lang="en-US" sz="1200" dirty="0" smtClean="0">
                <a:latin typeface="Times New Roman"/>
                <a:cs typeface="Times New Roman"/>
              </a:rPr>
              <a:t>The magnetic system of the PRIOR beam-line consists of two sections. The first, matching section, contains electromagnetic-quadruple lenses and provides formation of a proton beam for the objects imaging task (beam size, angular distribution). The second section is a magnification section (K ~4)  that consists of four Permanent Magnet Quadruples (PMQ) lenses. Tungsten collimators, installed at central plane of magnification section, provides regulation of contrast of the proton-radiographic images. Investigated object installed between first and second section. </a:t>
            </a:r>
            <a:endParaRPr lang="en-US" dirty="0">
              <a:latin typeface="Calibri" charset="0"/>
            </a:endParaRPr>
          </a:p>
        </p:txBody>
      </p:sp>
      <p:sp>
        <p:nvSpPr>
          <p:cNvPr id="297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C10B1F-F06C-C84F-8223-C402EA60DD0A}" type="slidenum">
              <a:rPr lang="ru-RU" sz="1200">
                <a:solidFill>
                  <a:prstClr val="black"/>
                </a:solidFill>
              </a:rPr>
              <a:pPr eaLnBrk="1" hangingPunct="1"/>
              <a:t>12</a:t>
            </a:fld>
            <a:endParaRPr lang="ru-RU" sz="12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0"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ndParaRPr>
          </a:p>
          <a:p>
            <a:endParaRPr lang="en-US" dirty="0">
              <a:latin typeface="Calibri" charset="0"/>
            </a:endParaRPr>
          </a:p>
        </p:txBody>
      </p:sp>
      <p:sp>
        <p:nvSpPr>
          <p:cNvPr id="27651"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B7DD23-DBA1-D645-A965-0E111310BAAF}" type="slidenum">
              <a:rPr lang="ru-RU" sz="1200">
                <a:solidFill>
                  <a:prstClr val="black"/>
                </a:solidFill>
              </a:rPr>
              <a:pPr eaLnBrk="1" hangingPunct="1"/>
              <a:t>13</a:t>
            </a:fld>
            <a:endParaRPr lang="ru-RU" sz="120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38"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Each PMQ lens consists of set of quadrupole magnetic modules, thickness of each module is 36 mm, aperture is 30 mm. Each module is two-layered structure consisting of separate trapezoidal sectors (magnetic elements) mounted in the metal casing (yoke). The modules are pulled together by a special stand, before installing to PMQ lens. Casings of PMQ lens are made of aluminum with holes and adjusting screws to adjust the position of the quadrupole modules. Aluminum casing of lens is mounted in bearings (allowing to rotate the lens assembly relative to the axis of the proton beam) associated with the adjusting stand. Length of bodies of two short PMQ lenses - 180 mm, long lenses - 360 mm. Basic parameters of PMQ lenses are shown. Effective length of short lenses (for the version of PRIOR setup capable for operating at GSI with the proton beam energy of 4.5 GeV) is 144 mm, long lenses  - 288 mm.  Quadrupole modules are installed in the casing of lens clamped by two alluminium spacers on both sides of the lens. Short PMQ lenses consist of four quadrupole modules, long lenses consist of  eigth modules. Casings of PMQ lenses equipped with adjustable screws that allows adjust the position of modules at horizontal and vertical planes with the ability to change the angle of the module. Adjusting positions of the modules is very important to align the median planes of  PMQ lens and set the position of the magnetic axis of each module on the mechanical axis of rotation and the axis of the proton beam.</a:t>
            </a: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
        <p:nvSpPr>
          <p:cNvPr id="65539"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2B702F-89DB-F046-A3CF-5F977F2A3A53}" type="slidenum">
              <a:rPr lang="ru-RU" sz="1200">
                <a:solidFill>
                  <a:srgbClr val="000000"/>
                </a:solidFill>
              </a:rPr>
              <a:pPr eaLnBrk="1" hangingPunct="1"/>
              <a:t>14</a:t>
            </a:fld>
            <a:endParaRPr lang="ru-RU"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ndParaRPr>
          </a:p>
          <a:p>
            <a:endParaRPr lang="en-US" dirty="0">
              <a:latin typeface="Calibri" charset="0"/>
            </a:endParaRPr>
          </a:p>
        </p:txBody>
      </p:sp>
      <p:sp>
        <p:nvSpPr>
          <p:cNvPr id="266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B73892-1B8A-C24C-809D-837059924D43}" type="slidenum">
              <a:rPr lang="ru-RU" sz="1200">
                <a:solidFill>
                  <a:prstClr val="black"/>
                </a:solidFill>
              </a:rPr>
              <a:pPr eaLnBrk="1" hangingPunct="1"/>
              <a:t>15</a:t>
            </a:fld>
            <a:endParaRPr lang="ru-RU" sz="120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ndParaRPr>
          </a:p>
        </p:txBody>
      </p:sp>
      <p:sp>
        <p:nvSpPr>
          <p:cNvPr id="266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B73892-1B8A-C24C-809D-837059924D43}" type="slidenum">
              <a:rPr lang="ru-RU" sz="1200">
                <a:solidFill>
                  <a:prstClr val="black"/>
                </a:solidFill>
              </a:rPr>
              <a:pPr eaLnBrk="1" hangingPunct="1"/>
              <a:t>25</a:t>
            </a:fld>
            <a:endParaRPr lang="ru-RU"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a:t>
            </a:r>
            <a:endParaRPr lang="en-US" dirty="0"/>
          </a:p>
        </p:txBody>
      </p:sp>
      <p:sp>
        <p:nvSpPr>
          <p:cNvPr id="4" name="Slide Number Placeholder 3"/>
          <p:cNvSpPr>
            <a:spLocks noGrp="1"/>
          </p:cNvSpPr>
          <p:nvPr>
            <p:ph type="sldNum" sz="quarter" idx="10"/>
          </p:nvPr>
        </p:nvSpPr>
        <p:spPr/>
        <p:txBody>
          <a:bodyPr/>
          <a:lstStyle/>
          <a:p>
            <a:fld id="{0FBC2709-F390-B746-863A-4C4193AA92F9}" type="slidenum">
              <a:rPr lang="en-US" smtClean="0"/>
              <a:t>2</a:t>
            </a:fld>
            <a:endParaRPr lang="en-US"/>
          </a:p>
        </p:txBody>
      </p:sp>
    </p:spTree>
    <p:extLst>
      <p:ext uri="{BB962C8B-B14F-4D97-AF65-F5344CB8AC3E}">
        <p14:creationId xmlns:p14="http://schemas.microsoft.com/office/powerpoint/2010/main" val="1836677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48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Existing proton radiography facilities in U.S. and in Russian clearly showed advantage of the proton radiography compared with conventional X-ray methods, under study of dense objects, especially in dynamic experiments. The best spatial resolution of the method for proton radiography was obtained at facilities with increasing image of the objects, constructed according to the scheme of the proton microscope. </a:t>
            </a:r>
            <a:r>
              <a:rPr lang="en-US" dirty="0" err="1" smtClean="0">
                <a:latin typeface="Calibri" charset="0"/>
              </a:rPr>
              <a:t>Quadrupole</a:t>
            </a:r>
            <a:r>
              <a:rPr lang="en-US" dirty="0" smtClean="0">
                <a:latin typeface="Calibri" charset="0"/>
              </a:rPr>
              <a:t> lenses based on permanents magnets (PMQ) with high gradient magnetic field and small geometric dimensions are used to create such facilities. </a:t>
            </a:r>
          </a:p>
          <a:p>
            <a:endParaRPr lang="en-US" dirty="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48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Existing proton radiography facilities in U.S. and in Russian clearly showed advantage of the proton radiography compared with conventional X-ray methods, under study of dense objects, especially in dynamic experiments. The best spatial resolution of the method for proton radiography was obtained at facilities with increasing image of the objects, constructed according to the scheme of the proton microscope. </a:t>
            </a:r>
            <a:r>
              <a:rPr lang="en-US" dirty="0" err="1" smtClean="0">
                <a:latin typeface="Calibri" charset="0"/>
              </a:rPr>
              <a:t>Quadrupole</a:t>
            </a:r>
            <a:r>
              <a:rPr lang="en-US" dirty="0" smtClean="0">
                <a:latin typeface="Calibri" charset="0"/>
              </a:rPr>
              <a:t> lenses based on permanents magnets (PMQ) with high gradient magnetic field and small geometric dimensions are used to create such facilities. </a:t>
            </a:r>
          </a:p>
          <a:p>
            <a:endParaRPr lang="en-US"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48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Existing proton radiography facilities in U.S. and in Russian clearly showed advantage of the proton radiography compared with conventional X-ray methods, under study of dense objects, especially in dynamic experiments. The best spatial resolution of the method for proton radiography was obtained at facilities with increasing image of the objects, constructed according to the scheme of the proton microscope. </a:t>
            </a:r>
            <a:r>
              <a:rPr lang="en-US" dirty="0" err="1" smtClean="0">
                <a:latin typeface="Calibri" charset="0"/>
              </a:rPr>
              <a:t>Quadrupole</a:t>
            </a:r>
            <a:r>
              <a:rPr lang="en-US" dirty="0" smtClean="0">
                <a:latin typeface="Calibri" charset="0"/>
              </a:rPr>
              <a:t> lenses based on permanents magnets (PMQ) with high gradient magnetic field and small geometric dimensions are used to create such facilities. </a:t>
            </a:r>
          </a:p>
          <a:p>
            <a:endParaRPr lang="en-US" dirty="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6627"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noTextEdit="1"/>
          </p:cNvSpPr>
          <p:nvPr>
            <p:ph type="sldImg"/>
          </p:nvPr>
        </p:nvSpPr>
        <p:spPr>
          <a:ln/>
        </p:spPr>
      </p:sp>
      <p:sp>
        <p:nvSpPr>
          <p:cNvPr id="28674"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Proton microscope PUMA was developed at the fast extraction beam line of TWAC-ITEP accelerator. The scheme of the magnetic optics of PUMA proton microscope is a system of seven quadrupole magnetic lenses. Three electromagnetic quadrupole lenses (figure, number 1-3, type-ML-15, 0.9m long, 0.15m aperture) provide the optimal parameters (size and angular characteristics) of the proton beam in the plane of the studied object and partially compensate for aberrations of proton radiographic images. In order to  magnify the images of the investigated object, it uses the system of four PMQ quadrupole lenses (figure , number 4-7, 0.04 m aperture, 0.16 and 0.32 m lengths). Turning on of this system is done by longitudinal movement of PMQ lenses. Between the second and third PMQ lenses (figure, number 5,6), a collimator is installed, which is used to increase the contrast of the radiographic images. Fourier plane is formed in the plane of the collimator. In this plane, protons with different scattering angles in the object are separated. The arrangement of the magneto-optic elements of PUMA proton microscope and the trajectory of proton beam are shown on figure.</a:t>
            </a:r>
          </a:p>
        </p:txBody>
      </p:sp>
      <p:sp>
        <p:nvSpPr>
          <p:cNvPr id="28675"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1EA90F-DF5B-7E4E-838C-24CA55CE7BA7}" type="slidenum">
              <a:rPr lang="ru-RU" sz="1200"/>
              <a:pPr eaLnBrk="1" hangingPunct="1"/>
              <a:t>7</a:t>
            </a:fld>
            <a:endParaRPr lang="ru-RU"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раз слайда 1"/>
          <p:cNvSpPr>
            <a:spLocks noGrp="1" noRot="1" noChangeAspect="1" noTextEdit="1"/>
          </p:cNvSpPr>
          <p:nvPr>
            <p:ph type="sldImg"/>
          </p:nvPr>
        </p:nvSpPr>
        <p:spPr>
          <a:ln/>
        </p:spPr>
      </p:sp>
      <p:sp>
        <p:nvSpPr>
          <p:cNvPr id="32770"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Quadrupole lenses on permanent magnets that are used in the imaging system have the following parameters: length of lens 4 and 7  - 160 mm, two internal lenses 5 and 6  - 320 mm, the aperture - 40 mm, the magnetic field on the pole - 0.6 T. Permanent magnetic quadrupole lenses consist of sets of identical quadrupole modules. Each module consist of a set of permanent magnetic elements (Nd-Fe-B), with the length of one module being 40 mm. The permanent magnets are installed in the yoke of soft iron. Given the design of the vacuum system, aperture of the proton microscope is 32 mm (see the figure 3 bottom). The value of the magnetic field at the pole of PMQ is 0.578 T, the field gradient of lens G = 28 T / m, the integral of the gradient I</a:t>
            </a:r>
            <a:r>
              <a:rPr lang="en-US" baseline="-25000">
                <a:latin typeface="Arial" charset="0"/>
                <a:ea typeface="ＭＳ Ｐゴシック" charset="0"/>
                <a:cs typeface="ＭＳ Ｐゴシック" charset="0"/>
              </a:rPr>
              <a:t>G</a:t>
            </a:r>
            <a:r>
              <a:rPr lang="en-US">
                <a:latin typeface="Arial" charset="0"/>
                <a:ea typeface="ＭＳ Ｐゴシック" charset="0"/>
                <a:cs typeface="ＭＳ Ｐゴシック" charset="0"/>
              </a:rPr>
              <a:t> = 2.3 T.</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32771"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101A8F-247F-704B-9B0B-102E4370DD97}" type="slidenum">
              <a:rPr lang="ru-RU" sz="1200">
                <a:solidFill>
                  <a:prstClr val="black"/>
                </a:solidFill>
              </a:rPr>
              <a:pPr eaLnBrk="1" hangingPunct="1"/>
              <a:t>9</a:t>
            </a:fld>
            <a:endParaRPr lang="ru-RU"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In the first half of 2013 was implemented assembly of the basic elements the PRIOR setup . PMQ lens were set (via adjusting stends) on single rail, which in turn is mounted on support bar attached to the support. Assembled proton microscope mounted on the axis of the proton beam at HHT (GSI) experimental area.</a:t>
            </a:r>
          </a:p>
        </p:txBody>
      </p:sp>
      <p:sp>
        <p:nvSpPr>
          <p:cNvPr id="297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C10B1F-F06C-C84F-8223-C402EA60DD0A}" type="slidenum">
              <a:rPr lang="ru-RU" sz="1200">
                <a:solidFill>
                  <a:prstClr val="black"/>
                </a:solidFill>
              </a:rPr>
              <a:pPr eaLnBrk="1" hangingPunct="1"/>
              <a:t>11</a:t>
            </a:fld>
            <a:endParaRPr lang="ru-RU"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6" indent="0" algn="ctr">
              <a:buNone/>
              <a:defRPr/>
            </a:lvl3pPr>
            <a:lvl4pPr marL="1371460" indent="0" algn="ctr">
              <a:buNone/>
              <a:defRPr/>
            </a:lvl4pPr>
            <a:lvl5pPr marL="1828613" indent="0" algn="ctr">
              <a:buNone/>
              <a:defRPr/>
            </a:lvl5pPr>
            <a:lvl6pPr marL="2285766" indent="0" algn="ctr">
              <a:buNone/>
              <a:defRPr/>
            </a:lvl6pPr>
            <a:lvl7pPr marL="2742920" indent="0" algn="ctr">
              <a:buNone/>
              <a:defRPr/>
            </a:lvl7pPr>
            <a:lvl8pPr marL="3200072" indent="0" algn="ctr">
              <a:buNone/>
              <a:defRPr/>
            </a:lvl8pPr>
            <a:lvl9pPr marL="3657226"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D205B1-16E6-2F45-A224-9E4E95471E3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08836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B9F1B2-7057-E145-B4DD-F717372D620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7561846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BBB108-9330-DE43-BDB4-0EF44B2B5EE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004756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3EE04F-6D0F-2641-89DB-78E0061DD5E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11115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4D2CD1-27E2-654B-88BC-733426134D0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610754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59EFB1F-2862-B545-801B-91CFF4F6C5D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07891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DCDB57-5395-8341-B9D2-6161724526A6}"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2514487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BF8213-4B47-D149-957F-D5BC10E14FA2}"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7964559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B111E0-05DB-4945-A5D8-539F9490E793}"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1444783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DC85ED-59A7-144F-A2A0-D6C5B28786EA}"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6803116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EA083-A83F-3F46-AE53-9E18A0BD576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3625053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17D7EA-E449-CD44-9821-56E3E263AD3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2801370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400C069-5563-AA43-8B8A-5172CCA1B56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0799125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4C3B5A-2F78-994C-ADB9-C4FE542ABE9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42439384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552260-1933-3542-8B4B-E2A9B8867344}"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8086212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EBF5E2-CB85-DC4C-858A-317EAB1502A1}"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9760507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BEE80-AA83-8040-B4ED-21269D3E9C47}"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4934722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337404-5E49-0B4F-816D-A4053684D2DA}"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2305529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940913-83E3-8E48-BFE6-A0EC826E6A9B}"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886683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6" indent="0" algn="ctr">
              <a:buNone/>
              <a:defRPr/>
            </a:lvl3pPr>
            <a:lvl4pPr marL="1371460" indent="0" algn="ctr">
              <a:buNone/>
              <a:defRPr/>
            </a:lvl4pPr>
            <a:lvl5pPr marL="1828613" indent="0" algn="ctr">
              <a:buNone/>
              <a:defRPr/>
            </a:lvl5pPr>
            <a:lvl6pPr marL="2285766" indent="0" algn="ctr">
              <a:buNone/>
              <a:defRPr/>
            </a:lvl6pPr>
            <a:lvl7pPr marL="2742920" indent="0" algn="ctr">
              <a:buNone/>
              <a:defRPr/>
            </a:lvl7pPr>
            <a:lvl8pPr marL="3200072" indent="0" algn="ctr">
              <a:buNone/>
              <a:defRPr/>
            </a:lvl8pPr>
            <a:lvl9pPr marL="3657226"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DCDB57-5395-8341-B9D2-6161724526A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97912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BF8213-4B47-D149-957F-D5BC10E14FA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64268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B111E0-05DB-4945-A5D8-539F9490E79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91534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DC85ED-59A7-144F-A2A0-D6C5B28786E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38496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EA083-A83F-3F46-AE53-9E18A0BD576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8511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17D7EA-E449-CD44-9821-56E3E263AD3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446797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4C3B5A-2F78-994C-ADB9-C4FE542ABE9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33861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552260-1933-3542-8B4B-E2A9B886734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534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45268A-A9B2-C44E-8835-3DA76409D06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864470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EBF5E2-CB85-DC4C-858A-317EAB1502A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80093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BEE80-AA83-8040-B4ED-21269D3E9C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16135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337404-5E49-0B4F-816D-A4053684D2D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97295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40"/>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940913-83E3-8E48-BFE6-A0EC826E6A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54106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566160"/>
            <a:ext cx="7772400" cy="1005840"/>
          </a:xfrm>
        </p:spPr>
        <p:txBody>
          <a:bodyPr vert="horz" lIns="91430" tIns="45716" rIns="91430" bIns="45716" rtlCol="0" anchor="t" anchorCtr="0">
            <a:noAutofit/>
          </a:bodyPr>
          <a:lstStyle>
            <a:lvl1pPr algn="ctr">
              <a:defRPr lang="en-US" baseline="0">
                <a:solidFill>
                  <a:schemeClr val="tx1"/>
                </a:solidFill>
                <a:latin typeface="+mj-lt"/>
                <a:cs typeface="+mj-cs"/>
              </a:defRPr>
            </a:lvl1pPr>
          </a:lstStyle>
          <a:p>
            <a:pPr marL="0" lvl="0" algn="ctr"/>
            <a:r>
              <a:rPr lang="en-US" dirty="0" smtClean="0"/>
              <a:t>Click to add presentation title</a:t>
            </a:r>
            <a:endParaRPr lang="en-US" dirty="0"/>
          </a:p>
        </p:txBody>
      </p:sp>
      <p:sp>
        <p:nvSpPr>
          <p:cNvPr id="3" name="Subtitle 2"/>
          <p:cNvSpPr>
            <a:spLocks noGrp="1"/>
          </p:cNvSpPr>
          <p:nvPr>
            <p:ph type="subTitle" idx="1" hasCustomPrompt="1"/>
          </p:nvPr>
        </p:nvSpPr>
        <p:spPr>
          <a:xfrm>
            <a:off x="1371600" y="4114800"/>
            <a:ext cx="6400800" cy="990600"/>
          </a:xfrm>
        </p:spPr>
        <p:txBody>
          <a:bodyPr>
            <a:noAutofit/>
          </a:bodyPr>
          <a:lstStyle>
            <a:lvl1pPr marL="0" marR="0" indent="0" algn="ctr" defTabSz="914306" rtl="0" eaLnBrk="1" fontAlgn="auto" latinLnBrk="0" hangingPunct="1">
              <a:lnSpc>
                <a:spcPct val="100000"/>
              </a:lnSpc>
              <a:spcBef>
                <a:spcPts val="900"/>
              </a:spcBef>
              <a:spcAft>
                <a:spcPts val="0"/>
              </a:spcAft>
              <a:buClr>
                <a:srgbClr val="F4B834"/>
              </a:buClr>
              <a:buSzTx/>
              <a:buFont typeface="Wingdings" pitchFamily="2" charset="2"/>
              <a:buNone/>
              <a:tabLst/>
              <a:defRPr kumimoji="0" lang="en-US" sz="2800" b="0" i="0" u="none" strike="noStrike" kern="1200" cap="none" spc="0" normalizeH="0" baseline="0" noProof="0" dirty="0">
                <a:ln>
                  <a:noFill/>
                </a:ln>
                <a:solidFill>
                  <a:schemeClr val="tx1">
                    <a:tint val="75000"/>
                  </a:schemeClr>
                </a:solidFill>
                <a:effectLst/>
                <a:uLnTx/>
                <a:uFillTx/>
                <a:latin typeface="+mn-lt"/>
                <a:ea typeface="+mn-ea"/>
                <a:cs typeface="Arial" pitchFamily="34" charset="0"/>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dirty="0" smtClean="0"/>
              <a:t>Click to add presentation subtitle</a:t>
            </a:r>
            <a:endParaRPr lang="en-US" dirty="0"/>
          </a:p>
        </p:txBody>
      </p:sp>
      <p:sp>
        <p:nvSpPr>
          <p:cNvPr id="7" name="Text Placeholder 8"/>
          <p:cNvSpPr>
            <a:spLocks noGrp="1"/>
          </p:cNvSpPr>
          <p:nvPr>
            <p:ph type="body" sz="quarter" idx="10" hasCustomPrompt="1"/>
          </p:nvPr>
        </p:nvSpPr>
        <p:spPr>
          <a:xfrm>
            <a:off x="3328419" y="5102165"/>
            <a:ext cx="2479849" cy="523875"/>
          </a:xfrm>
        </p:spPr>
        <p:txBody>
          <a:bodyPr lIns="0" rIns="0">
            <a:noAutofit/>
          </a:bodyPr>
          <a:lstStyle>
            <a:lvl1pPr marL="0" indent="0" algn="ctr">
              <a:buFontTx/>
              <a:buNone/>
              <a:defRPr sz="2400" baseline="0">
                <a:solidFill>
                  <a:schemeClr val="tx1"/>
                </a:solidFill>
              </a:defRPr>
            </a:lvl1pPr>
          </a:lstStyle>
          <a:p>
            <a:pPr lvl="0"/>
            <a:r>
              <a:rPr lang="en-US" dirty="0" smtClean="0"/>
              <a:t>Click to add date</a:t>
            </a:r>
            <a:endParaRPr lang="en-US" dirty="0"/>
          </a:p>
        </p:txBody>
      </p:sp>
    </p:spTree>
    <p:extLst>
      <p:ext uri="{BB962C8B-B14F-4D97-AF65-F5344CB8AC3E}">
        <p14:creationId xmlns:p14="http://schemas.microsoft.com/office/powerpoint/2010/main" val="3152178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dirty="0" smtClean="0"/>
              <a:t>Click to add slide title </a:t>
            </a:r>
            <a:endParaRPr lang="en-US" dirty="0"/>
          </a:p>
        </p:txBody>
      </p:sp>
      <p:sp>
        <p:nvSpPr>
          <p:cNvPr id="3" name="Content Placeholder 2"/>
          <p:cNvSpPr>
            <a:spLocks noGrp="1"/>
          </p:cNvSpPr>
          <p:nvPr>
            <p:ph idx="1" hasCustomPrompt="1"/>
          </p:nvPr>
        </p:nvSpPr>
        <p:spPr/>
        <p:txBody>
          <a:bodyPr>
            <a:noAutofit/>
          </a:bodyPr>
          <a:lstStyle>
            <a:lvl1pPr marL="346039" marR="0" indent="-346039" algn="l" defTabSz="914306" rtl="0" eaLnBrk="1" fontAlgn="auto" latinLnBrk="0" hangingPunct="1">
              <a:lnSpc>
                <a:spcPct val="100000"/>
              </a:lnSpc>
              <a:spcBef>
                <a:spcPts val="900"/>
              </a:spcBef>
              <a:spcAft>
                <a:spcPts val="0"/>
              </a:spcAft>
              <a:buClr>
                <a:srgbClr val="F4B834"/>
              </a:buClr>
              <a:buSzTx/>
              <a:buFont typeface="Wingdings" pitchFamily="2" charset="2"/>
              <a:buChar char="§"/>
              <a:tabLst/>
              <a:defRPr baseline="0">
                <a:solidFill>
                  <a:schemeClr val="tx1"/>
                </a:solidFill>
              </a:defRPr>
            </a:lvl1pPr>
            <a:lvl2pPr marL="690493" marR="0" indent="-346039" algn="l" defTabSz="914306"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769" marR="0" indent="-350802" algn="l" defTabSz="914306" rtl="0" eaLnBrk="1" fontAlgn="auto" latinLnBrk="0" hangingPunct="1">
              <a:lnSpc>
                <a:spcPct val="100000"/>
              </a:lnSpc>
              <a:spcBef>
                <a:spcPts val="576"/>
              </a:spcBef>
              <a:spcAft>
                <a:spcPts val="0"/>
              </a:spcAft>
              <a:buClr>
                <a:srgbClr val="F4B834"/>
              </a:buClr>
              <a:buSzPct val="130000"/>
              <a:buFont typeface="Arial" pitchFamily="34" charset="0"/>
              <a:buChar char="•"/>
              <a:tabLst/>
              <a:defRPr>
                <a:solidFill>
                  <a:schemeClr val="tx1"/>
                </a:solidFill>
              </a:defRPr>
            </a:lvl3pPr>
            <a:lvl4pPr marL="1374634" marR="0" indent="-342865" algn="l" defTabSz="914306"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solidFill>
                  <a:schemeClr val="tx1"/>
                </a:solidFill>
              </a:defRPr>
            </a:lvl4pPr>
            <a:lvl5pPr marL="1830200" marR="0" indent="-225401" algn="l" defTabSz="914306" rtl="0" eaLnBrk="1" fontAlgn="auto" latinLnBrk="0" hangingPunct="1">
              <a:lnSpc>
                <a:spcPct val="100000"/>
              </a:lnSpc>
              <a:spcBef>
                <a:spcPct val="20000"/>
              </a:spcBef>
              <a:spcAft>
                <a:spcPts val="0"/>
              </a:spcAft>
              <a:buClr>
                <a:srgbClr val="F4B834"/>
              </a:buClr>
              <a:buSzTx/>
              <a:buFont typeface="Arial" pitchFamily="34" charset="0"/>
              <a:buChar char="–"/>
              <a:tabLst/>
              <a:defRPr>
                <a:solidFill>
                  <a:schemeClr val="tx1"/>
                </a:solidFill>
              </a:defRPr>
            </a:lvl5pPr>
          </a:lstStyle>
          <a:p>
            <a:pPr marL="346039" marR="0" lvl="0" indent="-346039" algn="l" defTabSz="914306"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mn-lt"/>
                <a:cs typeface="Arial" pitchFamily="34" charset="0"/>
              </a:rPr>
              <a:t>Click to add text </a:t>
            </a:r>
          </a:p>
          <a:p>
            <a:pPr marL="690493" marR="0" lvl="1" indent="-346039" algn="l" defTabSz="914306"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cs typeface="Arial" pitchFamily="34" charset="0"/>
              </a:rPr>
              <a:t>Second level text</a:t>
            </a:r>
          </a:p>
          <a:p>
            <a:pPr marL="1031769" marR="0" lvl="2" indent="-350802" algn="l" defTabSz="914306"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Third level text</a:t>
            </a:r>
          </a:p>
          <a:p>
            <a:pPr marL="1374634" marR="0" lvl="3" indent="-342865" algn="l" defTabSz="914306"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Fourth level text</a:t>
            </a:r>
          </a:p>
        </p:txBody>
      </p:sp>
      <p:sp>
        <p:nvSpPr>
          <p:cNvPr id="4" name="Slide Number Placeholder 3"/>
          <p:cNvSpPr>
            <a:spLocks noGrp="1"/>
          </p:cNvSpPr>
          <p:nvPr>
            <p:ph type="sldNum" sz="quarter" idx="10"/>
          </p:nvPr>
        </p:nvSpPr>
        <p:spPr/>
        <p:txBody>
          <a:bodyPr/>
          <a:lstStyle/>
          <a:p>
            <a:r>
              <a:rPr lang="en-US" smtClean="0">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15030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3" name="Content Placeholder 2"/>
          <p:cNvSpPr>
            <a:spLocks noGrp="1"/>
          </p:cNvSpPr>
          <p:nvPr>
            <p:ph sz="half" idx="1" hasCustomPrompt="1"/>
          </p:nvPr>
        </p:nvSpPr>
        <p:spPr>
          <a:xfrm>
            <a:off x="457200" y="1600202"/>
            <a:ext cx="4038600" cy="4525963"/>
          </a:xfrm>
        </p:spPr>
        <p:txBody>
          <a:bodyPr>
            <a:noAutofit/>
          </a:bodyPr>
          <a:lstStyle>
            <a:lvl1pPr marL="346039" marR="0" indent="-346039" algn="l" defTabSz="914306" rtl="0" eaLnBrk="1" fontAlgn="auto" latinLnBrk="0" hangingPunct="1">
              <a:lnSpc>
                <a:spcPct val="100000"/>
              </a:lnSpc>
              <a:spcBef>
                <a:spcPts val="900"/>
              </a:spcBef>
              <a:spcAft>
                <a:spcPts val="0"/>
              </a:spcAft>
              <a:buClr>
                <a:srgbClr val="F4B834"/>
              </a:buClr>
              <a:buSzTx/>
              <a:buFont typeface="Wingdings" pitchFamily="2" charset="2"/>
              <a:buChar char="§"/>
              <a:tabLst/>
              <a:defRPr sz="2800">
                <a:solidFill>
                  <a:schemeClr val="tx1"/>
                </a:solidFill>
              </a:defRPr>
            </a:lvl1pPr>
            <a:lvl2pPr marL="690493" marR="0" indent="-346039" algn="l" defTabSz="914306"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kumimoji="0" lang="en-US" sz="2800" b="0" i="0" u="none" strike="noStrike" kern="1200" cap="none" spc="0" normalizeH="0" baseline="0" noProof="0" smtClean="0">
                <a:ln>
                  <a:noFill/>
                </a:ln>
                <a:solidFill>
                  <a:schemeClr val="tx1"/>
                </a:solidFill>
                <a:effectLst/>
                <a:uLnTx/>
                <a:uFillTx/>
                <a:cs typeface="Arial" pitchFamily="34" charset="0"/>
              </a:defRPr>
            </a:lvl2pPr>
            <a:lvl3pPr marL="1031769" marR="0" indent="-350802" algn="l" defTabSz="914306" rtl="0" eaLnBrk="1" fontAlgn="auto" latinLnBrk="0" hangingPunct="1">
              <a:lnSpc>
                <a:spcPct val="100000"/>
              </a:lnSpc>
              <a:spcBef>
                <a:spcPts val="576"/>
              </a:spcBef>
              <a:spcAft>
                <a:spcPts val="0"/>
              </a:spcAft>
              <a:buClr>
                <a:srgbClr val="F4B834"/>
              </a:buClr>
              <a:buSzPct val="130000"/>
              <a:buFont typeface="Arial" pitchFamily="34" charset="0"/>
              <a:buChar char="•"/>
              <a:tabLst/>
              <a:defRPr sz="2000">
                <a:solidFill>
                  <a:schemeClr val="tx1"/>
                </a:solidFill>
              </a:defRPr>
            </a:lvl3pPr>
            <a:lvl4pPr marL="1374634" marR="0" indent="-342865" algn="l" defTabSz="914306"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1800">
                <a:solidFill>
                  <a:schemeClr val="tx1"/>
                </a:solidFill>
              </a:defRPr>
            </a:lvl4pPr>
            <a:lvl5pPr marL="1830200" marR="0" indent="-225401" algn="l" defTabSz="914306" rtl="0" eaLnBrk="1" fontAlgn="auto" latinLnBrk="0" hangingPunct="1">
              <a:lnSpc>
                <a:spcPct val="100000"/>
              </a:lnSpc>
              <a:spcBef>
                <a:spcPct val="20000"/>
              </a:spcBef>
              <a:spcAft>
                <a:spcPts val="0"/>
              </a:spcAft>
              <a:buClr>
                <a:srgbClr val="F4B834"/>
              </a:buClr>
              <a:buSzTx/>
              <a:buFont typeface="Arial" pitchFamily="34" charset="0"/>
              <a:buChar char="–"/>
              <a:tabLst/>
              <a:defRPr sz="1800">
                <a:solidFill>
                  <a:schemeClr val="tx1"/>
                </a:solidFill>
              </a:defRPr>
            </a:lvl5pPr>
            <a:lvl6pPr>
              <a:defRPr sz="1800"/>
            </a:lvl6pPr>
            <a:lvl7pPr>
              <a:defRPr sz="1800"/>
            </a:lvl7pPr>
            <a:lvl8pPr>
              <a:defRPr sz="1800"/>
            </a:lvl8pPr>
            <a:lvl9pPr>
              <a:defRPr sz="1800"/>
            </a:lvl9pPr>
          </a:lstStyle>
          <a:p>
            <a:pPr marL="346039" marR="0" lvl="0" indent="-346039" algn="l" defTabSz="914306" rtl="0" eaLnBrk="1" fontAlgn="auto" latinLnBrk="0" hangingPunct="1">
              <a:lnSpc>
                <a:spcPct val="100000"/>
              </a:lnSpc>
              <a:spcBef>
                <a:spcPts val="900"/>
              </a:spcBef>
              <a:spcAft>
                <a:spcPts val="0"/>
              </a:spcAft>
              <a:buClr>
                <a:srgbClr val="F4B834"/>
              </a:buClr>
              <a:buSzTx/>
              <a:buFont typeface="Wingdings" pitchFamily="2" charset="2"/>
              <a:buChar char="§"/>
              <a:tabLst/>
              <a:defRPr/>
            </a:pPr>
            <a:r>
              <a:rPr kumimoji="0" lang="en-US" sz="2800" b="0" i="0" u="none" strike="noStrike" kern="1200" cap="none" spc="0" normalizeH="0" baseline="0" noProof="0" dirty="0" smtClean="0">
                <a:ln>
                  <a:noFill/>
                </a:ln>
                <a:solidFill>
                  <a:prstClr val="black"/>
                </a:solidFill>
                <a:effectLst/>
                <a:uLnTx/>
                <a:uFillTx/>
                <a:latin typeface="+mn-lt"/>
                <a:cs typeface="Arial" pitchFamily="34" charset="0"/>
              </a:rPr>
              <a:t>Click to add text </a:t>
            </a:r>
          </a:p>
          <a:p>
            <a:pPr marL="690493" marR="0" lvl="1" indent="-346039" algn="l" defTabSz="914306"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cs typeface="Arial" pitchFamily="34" charset="0"/>
              </a:rPr>
              <a:t>Second level text</a:t>
            </a:r>
          </a:p>
          <a:p>
            <a:pPr marL="1031769" marR="0" lvl="2" indent="-350802" algn="l" defTabSz="914306" rtl="0" eaLnBrk="1" fontAlgn="auto" latinLnBrk="0" hangingPunct="1">
              <a:lnSpc>
                <a:spcPct val="100000"/>
              </a:lnSpc>
              <a:spcBef>
                <a:spcPts val="576"/>
              </a:spcBef>
              <a:spcAft>
                <a:spcPts val="0"/>
              </a:spcAft>
              <a:buClr>
                <a:srgbClr val="F4B834"/>
              </a:buClr>
              <a:buSzPct val="130000"/>
              <a:buFont typeface="Arial"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Third level text</a:t>
            </a:r>
          </a:p>
          <a:p>
            <a:pPr marL="1374634" marR="0" lvl="3" indent="-342865" algn="l" defTabSz="914306"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rPr>
              <a:t>Fourth level text</a:t>
            </a:r>
          </a:p>
        </p:txBody>
      </p:sp>
      <p:sp>
        <p:nvSpPr>
          <p:cNvPr id="5" name="Text Placeholder 5"/>
          <p:cNvSpPr>
            <a:spLocks noGrp="1"/>
          </p:cNvSpPr>
          <p:nvPr>
            <p:ph type="body" sz="quarter" idx="10" hasCustomPrompt="1"/>
          </p:nvPr>
        </p:nvSpPr>
        <p:spPr>
          <a:xfrm>
            <a:off x="4648200" y="4906963"/>
            <a:ext cx="4038600" cy="1219200"/>
          </a:xfrm>
        </p:spPr>
        <p:txBody>
          <a:bodyPr>
            <a:noAutofit/>
          </a:bodyPr>
          <a:lstStyle>
            <a:lvl1pPr marL="0" indent="0">
              <a:buFontTx/>
              <a:buNone/>
              <a:defRPr lang="en-US" sz="2000" i="1" dirty="0" smtClean="0"/>
            </a:lvl1pPr>
            <a:lvl2pPr marL="457154" indent="0">
              <a:buFontTx/>
              <a:buNone/>
              <a:defRPr lang="en-US" sz="2000" dirty="0" smtClean="0"/>
            </a:lvl2pPr>
            <a:lvl3pPr marL="914306" indent="0">
              <a:buFontTx/>
              <a:buNone/>
              <a:defRPr lang="en-US" sz="2000" dirty="0" smtClean="0"/>
            </a:lvl3pPr>
            <a:lvl4pPr marL="1371460" indent="0">
              <a:buFontTx/>
              <a:buNone/>
              <a:defRPr lang="en-US" sz="2000" dirty="0" smtClean="0"/>
            </a:lvl4pPr>
            <a:lvl5pPr marL="1828613"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648200" y="1600200"/>
            <a:ext cx="4038600" cy="3200400"/>
          </a:xfrm>
        </p:spPr>
        <p:txBody>
          <a:bodyPr>
            <a:noAutofit/>
          </a:bodyPr>
          <a:lstStyle>
            <a:lvl1pPr marL="0" marR="0" indent="0" algn="l" defTabSz="914306"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smtClean="0"/>
              <a:t>Click to edit Master text styles</a:t>
            </a:r>
          </a:p>
        </p:txBody>
      </p:sp>
      <p:sp>
        <p:nvSpPr>
          <p:cNvPr id="4" name="Slide Number Placeholder 3"/>
          <p:cNvSpPr>
            <a:spLocks noGrp="1"/>
          </p:cNvSpPr>
          <p:nvPr>
            <p:ph type="sldNum" sz="quarter" idx="13"/>
          </p:nvPr>
        </p:nvSpPr>
        <p:spPr/>
        <p:txBody>
          <a:bodyPr/>
          <a:lstStyle/>
          <a:p>
            <a:r>
              <a:rPr lang="en-US" smtClean="0">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93895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bject and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Click to add slide title</a:t>
            </a:r>
            <a:endParaRPr lang="en-US" dirty="0"/>
          </a:p>
        </p:txBody>
      </p:sp>
      <p:sp>
        <p:nvSpPr>
          <p:cNvPr id="5" name="Text Placeholder 5"/>
          <p:cNvSpPr>
            <a:spLocks noGrp="1"/>
          </p:cNvSpPr>
          <p:nvPr>
            <p:ph type="body" sz="quarter" idx="10" hasCustomPrompt="1"/>
          </p:nvPr>
        </p:nvSpPr>
        <p:spPr>
          <a:xfrm>
            <a:off x="457200" y="4906963"/>
            <a:ext cx="8229600" cy="1219200"/>
          </a:xfrm>
        </p:spPr>
        <p:txBody>
          <a:bodyPr>
            <a:noAutofit/>
          </a:bodyPr>
          <a:lstStyle>
            <a:lvl1pPr marL="0" indent="0">
              <a:buFontTx/>
              <a:buNone/>
              <a:defRPr lang="en-US" sz="2000" i="1" dirty="0" smtClean="0"/>
            </a:lvl1pPr>
            <a:lvl2pPr marL="457154" indent="0">
              <a:buFontTx/>
              <a:buNone/>
              <a:defRPr lang="en-US" sz="2000" dirty="0" smtClean="0"/>
            </a:lvl2pPr>
            <a:lvl3pPr marL="914306" indent="0">
              <a:buFontTx/>
              <a:buNone/>
              <a:defRPr lang="en-US" sz="2000" dirty="0" smtClean="0"/>
            </a:lvl3pPr>
            <a:lvl4pPr marL="1371460" indent="0">
              <a:buFontTx/>
              <a:buNone/>
              <a:defRPr lang="en-US" sz="2000" dirty="0" smtClean="0"/>
            </a:lvl4pPr>
            <a:lvl5pPr marL="1828613" indent="0">
              <a:buFontTx/>
              <a:buNone/>
              <a:defRPr lang="en-US" sz="2000" dirty="0"/>
            </a:lvl5pPr>
          </a:lstStyle>
          <a:p>
            <a:pPr lvl="0"/>
            <a:r>
              <a:rPr lang="en-US" dirty="0" smtClean="0"/>
              <a:t>Click to add Caption</a:t>
            </a:r>
          </a:p>
        </p:txBody>
      </p:sp>
      <p:sp>
        <p:nvSpPr>
          <p:cNvPr id="6" name="Content Placeholder 9"/>
          <p:cNvSpPr>
            <a:spLocks noGrp="1"/>
          </p:cNvSpPr>
          <p:nvPr>
            <p:ph sz="quarter" idx="12"/>
          </p:nvPr>
        </p:nvSpPr>
        <p:spPr>
          <a:xfrm>
            <a:off x="457200" y="1600200"/>
            <a:ext cx="8229600" cy="3200400"/>
          </a:xfrm>
        </p:spPr>
        <p:txBody>
          <a:bodyPr>
            <a:noAutofit/>
          </a:bodyPr>
          <a:lstStyle>
            <a:lvl1pPr marL="0" marR="0" indent="0" algn="l" defTabSz="914306" rtl="0" eaLnBrk="1" fontAlgn="auto" latinLnBrk="0" hangingPunct="1">
              <a:lnSpc>
                <a:spcPct val="100000"/>
              </a:lnSpc>
              <a:spcBef>
                <a:spcPts val="768"/>
              </a:spcBef>
              <a:spcAft>
                <a:spcPts val="0"/>
              </a:spcAft>
              <a:buClr>
                <a:srgbClr val="F4B834"/>
              </a:buClr>
              <a:buSzTx/>
              <a:buFontTx/>
              <a:buNone/>
              <a:tabLst/>
              <a:defRPr lang="en-US" sz="2800" i="1" kern="1200" baseline="0" dirty="0">
                <a:solidFill>
                  <a:schemeClr val="tx1"/>
                </a:solidFill>
                <a:latin typeface="+mn-lt"/>
                <a:ea typeface="+mn-ea"/>
                <a:cs typeface="Arial" pitchFamily="34" charset="0"/>
              </a:defRPr>
            </a:lvl1pPr>
          </a:lstStyle>
          <a:p>
            <a:pPr lvl="0"/>
            <a:r>
              <a:rPr lang="en-US" smtClean="0"/>
              <a:t>Click to edit Master text styles</a:t>
            </a:r>
          </a:p>
        </p:txBody>
      </p:sp>
      <p:sp>
        <p:nvSpPr>
          <p:cNvPr id="3" name="Slide Number Placeholder 2"/>
          <p:cNvSpPr>
            <a:spLocks noGrp="1"/>
          </p:cNvSpPr>
          <p:nvPr>
            <p:ph type="sldNum" sz="quarter" idx="13"/>
          </p:nvPr>
        </p:nvSpPr>
        <p:spPr/>
        <p:txBody>
          <a:bodyPr/>
          <a:lstStyle/>
          <a:p>
            <a:r>
              <a:rPr lang="en-US" smtClean="0">
                <a:solidFill>
                  <a:prstClr val="white"/>
                </a:solidFill>
              </a:rPr>
              <a:t>Slide </a:t>
            </a:r>
            <a:fld id="{23B0729D-0C76-4DC3-9F59-8792B55E40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15398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6" indent="0" algn="ctr">
              <a:buNone/>
              <a:defRPr/>
            </a:lvl3pPr>
            <a:lvl4pPr marL="1371460" indent="0" algn="ctr">
              <a:buNone/>
              <a:defRPr/>
            </a:lvl4pPr>
            <a:lvl5pPr marL="1828613" indent="0" algn="ctr">
              <a:buNone/>
              <a:defRPr/>
            </a:lvl5pPr>
            <a:lvl6pPr marL="2285766" indent="0" algn="ctr">
              <a:buNone/>
              <a:defRPr/>
            </a:lvl6pPr>
            <a:lvl7pPr marL="2742920" indent="0" algn="ctr">
              <a:buNone/>
              <a:defRPr/>
            </a:lvl7pPr>
            <a:lvl8pPr marL="3200072" indent="0" algn="ctr">
              <a:buNone/>
              <a:defRPr/>
            </a:lvl8pPr>
            <a:lvl9pPr marL="3657226"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EA5616C-953F-2340-A9D3-1A16E0D4C55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121072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3BD4DB-223A-8F4D-8B31-B53294AE7C3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422759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C2F4F0-A232-C54E-B903-93199F30E08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813606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95405-C1FA-914B-A1F1-35C733A42851}"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611559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4EDF6F3-1E75-3C4E-9FB1-3B04F590283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460695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B7956C4-7AA5-8F45-AD14-C085A6F98A67}"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06541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86963F3-65E9-034A-B089-99A8916B0FD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866814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E54600D-53D5-8045-88B2-776EB44D96BB}"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62629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DFB5DB-5BEF-594B-A2F9-BC47124A5F1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10556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E35183-F088-BF4C-B3A1-CC1DB29327E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214931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61133F-2F1B-FC49-A7CE-A65CCC9222E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79258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537F230-01AF-094D-9CA4-CCDFA19AA63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56070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40"/>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285288A-5716-B141-8B24-2372F71F2BF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51629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4F023F-AE53-E744-BD43-71872028423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1887547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DCDB57-5395-8341-B9D2-6161724526A6}"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232045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BF8213-4B47-D149-957F-D5BC10E14FA2}"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854358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B111E0-05DB-4945-A5D8-539F9490E793}"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2693242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DC85ED-59A7-144F-A2A0-D6C5B28786EA}"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67417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EA083-A83F-3F46-AE53-9E18A0BD576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8353156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17D7EA-E449-CD44-9821-56E3E263AD3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966452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4C3B5A-2F78-994C-ADB9-C4FE542ABE9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292525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552260-1933-3542-8B4B-E2A9B8867344}"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748444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EBF5E2-CB85-DC4C-858A-317EAB1502A1}"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25566879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BEE80-AA83-8040-B4ED-21269D3E9C47}"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641458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745993A-D83B-CD40-B06F-F9CD4FCC602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7103190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337404-5E49-0B4F-816D-A4053684D2DA}"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4257675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940913-83E3-8E48-BFE6-A0EC826E6A9B}"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4144359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DCDB57-5395-8341-B9D2-6161724526A6}"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24475128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BF8213-4B47-D149-957F-D5BC10E14FA2}"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515326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B111E0-05DB-4945-A5D8-539F9490E793}"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662759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DC85ED-59A7-144F-A2A0-D6C5B28786EA}"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02390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EA083-A83F-3F46-AE53-9E18A0BD576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681069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17D7EA-E449-CD44-9821-56E3E263AD3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759007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4C3B5A-2F78-994C-ADB9-C4FE542ABE9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734889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552260-1933-3542-8B4B-E2A9B8867344}"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418763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8572FC2-DA86-4540-8691-6ADF88BDB48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720226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EBF5E2-CB85-DC4C-858A-317EAB1502A1}"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24030369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BEE80-AA83-8040-B4ED-21269D3E9C47}"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4808066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337404-5E49-0B4F-816D-A4053684D2DA}"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651674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940913-83E3-8E48-BFE6-A0EC826E6A9B}"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4140565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DCDB57-5395-8341-B9D2-6161724526A6}"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4245065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BF8213-4B47-D149-957F-D5BC10E14FA2}"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659487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B111E0-05DB-4945-A5D8-539F9490E793}"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24978236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DC85ED-59A7-144F-A2A0-D6C5B28786EA}"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1020452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EA083-A83F-3F46-AE53-9E18A0BD576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5510592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17D7EA-E449-CD44-9821-56E3E263AD3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20939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B99914E-6D07-4544-8777-ACF7BA00299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014851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54C3B5A-2F78-994C-ADB9-C4FE542ABE9F}"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174546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552260-1933-3542-8B4B-E2A9B8867344}"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153547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EBF5E2-CB85-DC4C-858A-317EAB1502A1}"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6711491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BEE80-AA83-8040-B4ED-21269D3E9C47}"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27787116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337404-5E49-0B4F-816D-A4053684D2DA}"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2826113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940913-83E3-8E48-BFE6-A0EC826E6A9B}" type="slidenum">
              <a:rPr lang="ru-RU">
                <a:solidFill>
                  <a:srgbClr val="000000"/>
                </a:solidFill>
                <a:latin typeface="Times New Roman"/>
              </a:rPr>
              <a:pPr>
                <a:defRPr/>
              </a:pPr>
              <a:t>‹#›</a:t>
            </a:fld>
            <a:endParaRPr lang="ru-RU">
              <a:solidFill>
                <a:srgbClr val="000000"/>
              </a:solidFill>
              <a:latin typeface="Times New Roman"/>
            </a:endParaRPr>
          </a:p>
        </p:txBody>
      </p:sp>
    </p:spTree>
    <p:extLst>
      <p:ext uri="{BB962C8B-B14F-4D97-AF65-F5344CB8AC3E}">
        <p14:creationId xmlns:p14="http://schemas.microsoft.com/office/powerpoint/2010/main" val="36814641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EA5616C-953F-2340-A9D3-1A16E0D4C558}"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0545744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3BD4DB-223A-8F4D-8B31-B53294AE7C37}"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2041271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95405-C1FA-914B-A1F1-35C733A42851}"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8914422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4EDF6F3-1E75-3C4E-9FB1-3B04F5902837}"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4036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A7D2E1-8AF0-E747-AA60-08BF04B9D19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8436747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B7956C4-7AA5-8F45-AD14-C085A6F98A67}"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7951688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86963F3-65E9-034A-B089-99A8916B0FD0}"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9592937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E54600D-53D5-8045-88B2-776EB44D96BB}"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0479988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DFB5DB-5BEF-594B-A2F9-BC47124A5F13}"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10522512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E35183-F088-BF4C-B3A1-CC1DB29327E9}"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39929027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61133F-2F1B-FC49-A7CE-A65CCC9222E3}"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6745977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537F230-01AF-094D-9CA4-CCDFA19AA630}"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22570792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285288A-5716-B141-8B24-2372F71F2BF8}" type="slidenum">
              <a:rPr lang="ru-RU">
                <a:solidFill>
                  <a:srgbClr val="000000"/>
                </a:solidFill>
                <a:latin typeface="Times New Roman"/>
              </a:rPr>
              <a:pPr/>
              <a:t>‹#›</a:t>
            </a:fld>
            <a:endParaRPr lang="ru-RU">
              <a:solidFill>
                <a:srgbClr val="000000"/>
              </a:solidFill>
              <a:latin typeface="Times New Roman"/>
            </a:endParaRPr>
          </a:p>
        </p:txBody>
      </p:sp>
    </p:spTree>
    <p:extLst>
      <p:ext uri="{BB962C8B-B14F-4D97-AF65-F5344CB8AC3E}">
        <p14:creationId xmlns:p14="http://schemas.microsoft.com/office/powerpoint/2010/main" val="13017650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A8B61-FDC7-9C4C-A092-C4CF1E98E46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102840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76FDFB-775D-904B-B960-A19552BD862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3141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2B7CFA-9A48-824D-8233-5A5B6D4A7EE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023523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29CA81-A44A-E148-9E60-FC2C8CBE02B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29311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DB19DD-47BE-C548-B5ED-4E9ED31A28B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792087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347737-6032-8B48-89E6-E8D939D3492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339633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8EA430-4E02-7D4A-8556-BA750B550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086448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9AE734-E215-8F40-8659-50D911AA354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296230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3FDCF6-20B7-1E48-A422-96A6B8F127A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169145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444A5-8B0F-9448-A6F5-827DCF522DC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289142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451F8-C54F-A145-BFA4-088E11F0594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877086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AE3BBB-83E9-0D45-98DD-B8181FC41FE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381994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A5101A-7C21-D143-BD3D-D52B4DFDE22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5186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9.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ru-RU"/>
              <a:t>Образец заголовка</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a:defRPr sz="1400">
                <a:latin typeface="Times New Roman" charset="0"/>
                <a:ea typeface="+mn-ea"/>
              </a:defRPr>
            </a:lvl1pPr>
          </a:lstStyle>
          <a:p>
            <a:pPr defTabSz="914306"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latin typeface="Times New Roman" charset="0"/>
                <a:ea typeface="+mn-ea"/>
              </a:defRPr>
            </a:lvl1pPr>
          </a:lstStyle>
          <a:p>
            <a:pPr algn="ctr" defTabSz="914306"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lvl1pPr>
          </a:lstStyle>
          <a:p>
            <a:pPr defTabSz="914306" fontAlgn="base">
              <a:spcBef>
                <a:spcPct val="0"/>
              </a:spcBef>
              <a:spcAft>
                <a:spcPct val="0"/>
              </a:spcAft>
            </a:pPr>
            <a:fld id="{F7A75CC3-3E74-C345-A76A-C673225C7889}" type="slidenum">
              <a:rPr lang="ru-RU" smtClean="0">
                <a:solidFill>
                  <a:srgbClr val="000000"/>
                </a:solidFill>
                <a:latin typeface="Times New Roman" charset="0"/>
                <a:ea typeface="ＭＳ Ｐゴシック" charset="0"/>
              </a:rPr>
              <a:pPr defTabSz="914306" fontAlgn="base">
                <a:spcBef>
                  <a:spcPct val="0"/>
                </a:spcBef>
                <a:spcAft>
                  <a:spcPct val="0"/>
                </a:spcAft>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2526135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154" algn="ctr" rtl="0" fontAlgn="base">
        <a:spcBef>
          <a:spcPct val="0"/>
        </a:spcBef>
        <a:spcAft>
          <a:spcPct val="0"/>
        </a:spcAft>
        <a:defRPr sz="4400">
          <a:solidFill>
            <a:schemeClr val="tx2"/>
          </a:solidFill>
          <a:latin typeface="Times New Roman" charset="0"/>
        </a:defRPr>
      </a:lvl6pPr>
      <a:lvl7pPr marL="914306" algn="ctr" rtl="0" fontAlgn="base">
        <a:spcBef>
          <a:spcPct val="0"/>
        </a:spcBef>
        <a:spcAft>
          <a:spcPct val="0"/>
        </a:spcAft>
        <a:defRPr sz="4400">
          <a:solidFill>
            <a:schemeClr val="tx2"/>
          </a:solidFill>
          <a:latin typeface="Times New Roman" charset="0"/>
        </a:defRPr>
      </a:lvl7pPr>
      <a:lvl8pPr marL="1371460" algn="ctr" rtl="0" fontAlgn="base">
        <a:spcBef>
          <a:spcPct val="0"/>
        </a:spcBef>
        <a:spcAft>
          <a:spcPct val="0"/>
        </a:spcAft>
        <a:defRPr sz="4400">
          <a:solidFill>
            <a:schemeClr val="tx2"/>
          </a:solidFill>
          <a:latin typeface="Times New Roman" charset="0"/>
        </a:defRPr>
      </a:lvl8pPr>
      <a:lvl9pPr marL="1828613" algn="ctr" rtl="0" fontAlgn="base">
        <a:spcBef>
          <a:spcPct val="0"/>
        </a:spcBef>
        <a:spcAft>
          <a:spcPct val="0"/>
        </a:spcAft>
        <a:defRPr sz="4400">
          <a:solidFill>
            <a:schemeClr val="tx2"/>
          </a:solidFill>
          <a:latin typeface="Times New Roman"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74" indent="-285722" algn="l" rtl="0" eaLnBrk="0" fontAlgn="base" hangingPunct="0">
        <a:spcBef>
          <a:spcPct val="20000"/>
        </a:spcBef>
        <a:spcAft>
          <a:spcPct val="0"/>
        </a:spcAft>
        <a:buChar char="–"/>
        <a:defRPr sz="2800">
          <a:solidFill>
            <a:schemeClr val="tx1"/>
          </a:solidFill>
          <a:latin typeface="+mn-lt"/>
          <a:ea typeface="ＭＳ Ｐゴシック" charset="0"/>
        </a:defRPr>
      </a:lvl2pPr>
      <a:lvl3pPr marL="1142883" indent="-228576" algn="l" rtl="0" eaLnBrk="0" fontAlgn="base" hangingPunct="0">
        <a:spcBef>
          <a:spcPct val="20000"/>
        </a:spcBef>
        <a:spcAft>
          <a:spcPct val="0"/>
        </a:spcAft>
        <a:buChar char="•"/>
        <a:defRPr sz="2400">
          <a:solidFill>
            <a:schemeClr val="tx1"/>
          </a:solidFill>
          <a:latin typeface="+mn-lt"/>
          <a:ea typeface="ＭＳ Ｐゴシック" charset="0"/>
        </a:defRPr>
      </a:lvl3pPr>
      <a:lvl4pPr marL="1600036" indent="-228576" algn="l" rtl="0" eaLnBrk="0" fontAlgn="base" hangingPunct="0">
        <a:spcBef>
          <a:spcPct val="20000"/>
        </a:spcBef>
        <a:spcAft>
          <a:spcPct val="0"/>
        </a:spcAft>
        <a:buChar char="–"/>
        <a:defRPr sz="2000">
          <a:solidFill>
            <a:schemeClr val="tx1"/>
          </a:solidFill>
          <a:latin typeface="+mn-lt"/>
          <a:ea typeface="ＭＳ Ｐゴシック" charset="0"/>
        </a:defRPr>
      </a:lvl4pPr>
      <a:lvl5pPr marL="2057190" indent="-228576" algn="l" rtl="0" eaLnBrk="0" fontAlgn="base" hangingPunct="0">
        <a:spcBef>
          <a:spcPct val="20000"/>
        </a:spcBef>
        <a:spcAft>
          <a:spcPct val="0"/>
        </a:spcAft>
        <a:buChar char="»"/>
        <a:defRPr sz="2000">
          <a:solidFill>
            <a:schemeClr val="tx1"/>
          </a:solidFill>
          <a:latin typeface="+mn-lt"/>
          <a:ea typeface="ＭＳ Ｐゴシック" charset="0"/>
        </a:defRPr>
      </a:lvl5pPr>
      <a:lvl6pPr marL="2514343" indent="-228576" algn="l" rtl="0" fontAlgn="base">
        <a:spcBef>
          <a:spcPct val="20000"/>
        </a:spcBef>
        <a:spcAft>
          <a:spcPct val="0"/>
        </a:spcAft>
        <a:buChar char="»"/>
        <a:defRPr sz="2000">
          <a:solidFill>
            <a:schemeClr val="tx1"/>
          </a:solidFill>
          <a:latin typeface="+mn-lt"/>
        </a:defRPr>
      </a:lvl6pPr>
      <a:lvl7pPr marL="2971496" indent="-228576" algn="l" rtl="0" fontAlgn="base">
        <a:spcBef>
          <a:spcPct val="20000"/>
        </a:spcBef>
        <a:spcAft>
          <a:spcPct val="0"/>
        </a:spcAft>
        <a:buChar char="»"/>
        <a:defRPr sz="2000">
          <a:solidFill>
            <a:schemeClr val="tx1"/>
          </a:solidFill>
          <a:latin typeface="+mn-lt"/>
        </a:defRPr>
      </a:lvl7pPr>
      <a:lvl8pPr marL="3428650" indent="-228576" algn="l" rtl="0" fontAlgn="base">
        <a:spcBef>
          <a:spcPct val="20000"/>
        </a:spcBef>
        <a:spcAft>
          <a:spcPct val="0"/>
        </a:spcAft>
        <a:buChar char="»"/>
        <a:defRPr sz="2000">
          <a:solidFill>
            <a:schemeClr val="tx1"/>
          </a:solidFill>
          <a:latin typeface="+mn-lt"/>
        </a:defRPr>
      </a:lvl8pPr>
      <a:lvl9pPr marL="3885802" indent="-228576"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cs typeface="+mn-cs"/>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B61AF1F9-E463-3E42-8E2D-A82E1E5C0C99}" type="slidenum">
              <a:rPr lang="ru-RU">
                <a:solidFill>
                  <a:srgbClr val="000000"/>
                </a:solidFill>
                <a:latin typeface="Times New Roman" charset="0"/>
                <a:ea typeface="ＭＳ Ｐゴシック" charset="0"/>
              </a:rPr>
              <a:pPr defTabSz="914400" fontAlgn="base">
                <a:spcBef>
                  <a:spcPct val="0"/>
                </a:spcBef>
                <a:spcAft>
                  <a:spcPct val="0"/>
                </a:spcAft>
                <a:defRPr/>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872269068"/>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a:defRPr sz="1400">
                <a:latin typeface="Times New Roman" charset="0"/>
                <a:ea typeface="+mn-ea"/>
                <a:cs typeface="+mn-cs"/>
              </a:defRPr>
            </a:lvl1pPr>
          </a:lstStyle>
          <a:p>
            <a:pPr defTabSz="914306"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latin typeface="Times New Roman" charset="0"/>
                <a:ea typeface="+mn-ea"/>
                <a:cs typeface="+mn-cs"/>
              </a:defRPr>
            </a:lvl1pPr>
          </a:lstStyle>
          <a:p>
            <a:pPr algn="ctr" defTabSz="914306"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cs typeface="+mn-cs"/>
              </a:defRPr>
            </a:lvl1pPr>
          </a:lstStyle>
          <a:p>
            <a:pPr defTabSz="914306" fontAlgn="base">
              <a:spcBef>
                <a:spcPct val="0"/>
              </a:spcBef>
              <a:spcAft>
                <a:spcPct val="0"/>
              </a:spcAft>
              <a:defRPr/>
            </a:pPr>
            <a:fld id="{B61AF1F9-E463-3E42-8E2D-A82E1E5C0C99}" type="slidenum">
              <a:rPr lang="ru-RU" smtClean="0">
                <a:solidFill>
                  <a:srgbClr val="000000"/>
                </a:solidFill>
                <a:latin typeface="Times New Roman" charset="0"/>
                <a:ea typeface="ＭＳ Ｐゴシック" charset="0"/>
              </a:rPr>
              <a:pPr defTabSz="914306" fontAlgn="base">
                <a:spcBef>
                  <a:spcPct val="0"/>
                </a:spcBef>
                <a:spcAft>
                  <a:spcPct val="0"/>
                </a:spcAft>
                <a:defRPr/>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0121381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54" algn="ctr" rtl="0" fontAlgn="base">
        <a:spcBef>
          <a:spcPct val="0"/>
        </a:spcBef>
        <a:spcAft>
          <a:spcPct val="0"/>
        </a:spcAft>
        <a:defRPr sz="4400">
          <a:solidFill>
            <a:schemeClr val="tx2"/>
          </a:solidFill>
          <a:latin typeface="Times New Roman" charset="0"/>
        </a:defRPr>
      </a:lvl6pPr>
      <a:lvl7pPr marL="914306" algn="ctr" rtl="0" fontAlgn="base">
        <a:spcBef>
          <a:spcPct val="0"/>
        </a:spcBef>
        <a:spcAft>
          <a:spcPct val="0"/>
        </a:spcAft>
        <a:defRPr sz="4400">
          <a:solidFill>
            <a:schemeClr val="tx2"/>
          </a:solidFill>
          <a:latin typeface="Times New Roman" charset="0"/>
        </a:defRPr>
      </a:lvl7pPr>
      <a:lvl8pPr marL="1371460" algn="ctr" rtl="0" fontAlgn="base">
        <a:spcBef>
          <a:spcPct val="0"/>
        </a:spcBef>
        <a:spcAft>
          <a:spcPct val="0"/>
        </a:spcAft>
        <a:defRPr sz="4400">
          <a:solidFill>
            <a:schemeClr val="tx2"/>
          </a:solidFill>
          <a:latin typeface="Times New Roman" charset="0"/>
        </a:defRPr>
      </a:lvl8pPr>
      <a:lvl9pPr marL="1828613" algn="ctr" rtl="0" fontAlgn="base">
        <a:spcBef>
          <a:spcPct val="0"/>
        </a:spcBef>
        <a:spcAft>
          <a:spcPct val="0"/>
        </a:spcAft>
        <a:defRPr sz="4400">
          <a:solidFill>
            <a:schemeClr val="tx2"/>
          </a:solidFill>
          <a:latin typeface="Times New Roman"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74" indent="-285722" algn="l" rtl="0" eaLnBrk="0" fontAlgn="base" hangingPunct="0">
        <a:spcBef>
          <a:spcPct val="20000"/>
        </a:spcBef>
        <a:spcAft>
          <a:spcPct val="0"/>
        </a:spcAft>
        <a:buChar char="–"/>
        <a:defRPr sz="2800">
          <a:solidFill>
            <a:schemeClr val="tx1"/>
          </a:solidFill>
          <a:latin typeface="+mn-lt"/>
          <a:ea typeface="ＭＳ Ｐゴシック" charset="0"/>
        </a:defRPr>
      </a:lvl2pPr>
      <a:lvl3pPr marL="1142883" indent="-228576" algn="l" rtl="0" eaLnBrk="0" fontAlgn="base" hangingPunct="0">
        <a:spcBef>
          <a:spcPct val="20000"/>
        </a:spcBef>
        <a:spcAft>
          <a:spcPct val="0"/>
        </a:spcAft>
        <a:buChar char="•"/>
        <a:defRPr sz="2400">
          <a:solidFill>
            <a:schemeClr val="tx1"/>
          </a:solidFill>
          <a:latin typeface="+mn-lt"/>
          <a:ea typeface="ＭＳ Ｐゴシック" charset="0"/>
        </a:defRPr>
      </a:lvl3pPr>
      <a:lvl4pPr marL="1600036" indent="-228576" algn="l" rtl="0" eaLnBrk="0" fontAlgn="base" hangingPunct="0">
        <a:spcBef>
          <a:spcPct val="20000"/>
        </a:spcBef>
        <a:spcAft>
          <a:spcPct val="0"/>
        </a:spcAft>
        <a:buChar char="–"/>
        <a:defRPr sz="2000">
          <a:solidFill>
            <a:schemeClr val="tx1"/>
          </a:solidFill>
          <a:latin typeface="+mn-lt"/>
          <a:ea typeface="ＭＳ Ｐゴシック" charset="0"/>
        </a:defRPr>
      </a:lvl4pPr>
      <a:lvl5pPr marL="2057190" indent="-228576" algn="l" rtl="0" eaLnBrk="0" fontAlgn="base" hangingPunct="0">
        <a:spcBef>
          <a:spcPct val="20000"/>
        </a:spcBef>
        <a:spcAft>
          <a:spcPct val="0"/>
        </a:spcAft>
        <a:buChar char="»"/>
        <a:defRPr sz="2000">
          <a:solidFill>
            <a:schemeClr val="tx1"/>
          </a:solidFill>
          <a:latin typeface="+mn-lt"/>
          <a:ea typeface="ＭＳ Ｐゴシック" charset="0"/>
        </a:defRPr>
      </a:lvl5pPr>
      <a:lvl6pPr marL="2514343" indent="-228576" algn="l" rtl="0" fontAlgn="base">
        <a:spcBef>
          <a:spcPct val="20000"/>
        </a:spcBef>
        <a:spcAft>
          <a:spcPct val="0"/>
        </a:spcAft>
        <a:buChar char="»"/>
        <a:defRPr sz="2000">
          <a:solidFill>
            <a:schemeClr val="tx1"/>
          </a:solidFill>
          <a:latin typeface="+mn-lt"/>
        </a:defRPr>
      </a:lvl6pPr>
      <a:lvl7pPr marL="2971496" indent="-228576" algn="l" rtl="0" fontAlgn="base">
        <a:spcBef>
          <a:spcPct val="20000"/>
        </a:spcBef>
        <a:spcAft>
          <a:spcPct val="0"/>
        </a:spcAft>
        <a:buChar char="»"/>
        <a:defRPr sz="2000">
          <a:solidFill>
            <a:schemeClr val="tx1"/>
          </a:solidFill>
          <a:latin typeface="+mn-lt"/>
        </a:defRPr>
      </a:lvl7pPr>
      <a:lvl8pPr marL="3428650" indent="-228576" algn="l" rtl="0" fontAlgn="base">
        <a:spcBef>
          <a:spcPct val="20000"/>
        </a:spcBef>
        <a:spcAft>
          <a:spcPct val="0"/>
        </a:spcAft>
        <a:buChar char="»"/>
        <a:defRPr sz="2000">
          <a:solidFill>
            <a:schemeClr val="tx1"/>
          </a:solidFill>
          <a:latin typeface="+mn-lt"/>
        </a:defRPr>
      </a:lvl8pPr>
      <a:lvl9pPr marL="3885802" indent="-228576"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6" rIns="91430" bIns="45716" rtlCol="0" anchor="ctr">
            <a:noAutofit/>
          </a:bodyPr>
          <a:lstStyle/>
          <a:p>
            <a:r>
              <a:rPr lang="en-US" dirty="0" smtClean="0"/>
              <a:t>Click to add slide title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30" tIns="45716" rIns="91430" bIns="45716" rtlCol="0">
            <a:noAutofit/>
          </a:bodyPr>
          <a:lstStyle/>
          <a:p>
            <a:pPr lvl="0"/>
            <a:r>
              <a:rPr lang="en-US" dirty="0" smtClean="0"/>
              <a:t>Click to add text </a:t>
            </a:r>
          </a:p>
          <a:p>
            <a:pPr lvl="1"/>
            <a:r>
              <a:rPr lang="en-US" dirty="0" smtClean="0"/>
              <a:t>Second level text</a:t>
            </a:r>
          </a:p>
          <a:p>
            <a:pPr lvl="2"/>
            <a:r>
              <a:rPr lang="en-US" dirty="0" smtClean="0"/>
              <a:t>Third level text</a:t>
            </a:r>
          </a:p>
          <a:p>
            <a:pPr lvl="3"/>
            <a:r>
              <a:rPr lang="en-US" dirty="0" smtClean="0"/>
              <a:t>Fourth level text</a:t>
            </a:r>
          </a:p>
        </p:txBody>
      </p:sp>
      <p:sp>
        <p:nvSpPr>
          <p:cNvPr id="8" name="Rectangle 7"/>
          <p:cNvSpPr/>
          <p:nvPr/>
        </p:nvSpPr>
        <p:spPr>
          <a:xfrm>
            <a:off x="2286000" y="6559550"/>
            <a:ext cx="4572000" cy="215444"/>
          </a:xfrm>
          <a:prstGeom prst="rect">
            <a:avLst/>
          </a:prstGeom>
        </p:spPr>
        <p:txBody>
          <a:bodyPr lIns="91430" tIns="45716" rIns="91430" bIns="45716">
            <a:spAutoFit/>
          </a:bodyPr>
          <a:lstStyle/>
          <a:p>
            <a:pPr algn="ctr" defTabSz="914306"/>
            <a:r>
              <a:rPr lang="en-US" sz="800" dirty="0">
                <a:solidFill>
                  <a:srgbClr val="FFFFFF"/>
                </a:solidFill>
                <a:latin typeface="Arial" panose="020B0604020202020204" pitchFamily="34" charset="0"/>
              </a:rPr>
              <a:t>Operated by Los Alamos National Security, </a:t>
            </a:r>
            <a:r>
              <a:rPr lang="en-US" sz="800" dirty="0" smtClean="0">
                <a:solidFill>
                  <a:srgbClr val="FFFFFF"/>
                </a:solidFill>
                <a:latin typeface="Arial" panose="020B0604020202020204" pitchFamily="34" charset="0"/>
              </a:rPr>
              <a:t>LLC for </a:t>
            </a:r>
            <a:r>
              <a:rPr lang="en-US" sz="800" dirty="0">
                <a:solidFill>
                  <a:srgbClr val="FFFFFF"/>
                </a:solidFill>
                <a:latin typeface="Arial" panose="020B0604020202020204" pitchFamily="34" charset="0"/>
              </a:rPr>
              <a:t>the U.S. Department of Energy's NNSA</a:t>
            </a:r>
          </a:p>
        </p:txBody>
      </p:sp>
      <p:sp>
        <p:nvSpPr>
          <p:cNvPr id="9" name="TextBox 8"/>
          <p:cNvSpPr txBox="1"/>
          <p:nvPr/>
        </p:nvSpPr>
        <p:spPr>
          <a:xfrm>
            <a:off x="3619501" y="6076950"/>
            <a:ext cx="1905000" cy="276999"/>
          </a:xfrm>
          <a:prstGeom prst="rect">
            <a:avLst/>
          </a:prstGeom>
          <a:noFill/>
        </p:spPr>
        <p:txBody>
          <a:bodyPr wrap="square" lIns="91430" tIns="45716" rIns="91430" bIns="45716" rtlCol="0">
            <a:spAutoFit/>
          </a:bodyPr>
          <a:lstStyle/>
          <a:p>
            <a:pPr algn="ctr" defTabSz="914306"/>
            <a:r>
              <a:rPr lang="en-US" sz="1200" dirty="0" smtClean="0">
                <a:solidFill>
                  <a:prstClr val="black"/>
                </a:solidFill>
                <a:latin typeface="Arial" panose="020B0604020202020204" pitchFamily="34" charset="0"/>
              </a:rPr>
              <a:t>UNCLASSIFIED</a:t>
            </a:r>
            <a:endParaRPr lang="en-US" sz="1200" dirty="0">
              <a:solidFill>
                <a:prstClr val="black"/>
              </a:solidFill>
              <a:latin typeface="Arial" panose="020B0604020202020204" pitchFamily="34" charset="0"/>
            </a:endParaRPr>
          </a:p>
        </p:txBody>
      </p:sp>
      <p:sp>
        <p:nvSpPr>
          <p:cNvPr id="4" name="Slide Number Placeholder 3"/>
          <p:cNvSpPr>
            <a:spLocks noGrp="1"/>
          </p:cNvSpPr>
          <p:nvPr>
            <p:ph type="sldNum" sz="quarter" idx="4"/>
          </p:nvPr>
        </p:nvSpPr>
        <p:spPr>
          <a:xfrm>
            <a:off x="7242049" y="6565392"/>
            <a:ext cx="1700784" cy="246888"/>
          </a:xfrm>
          <a:prstGeom prst="rect">
            <a:avLst/>
          </a:prstGeom>
        </p:spPr>
        <p:txBody>
          <a:bodyPr vert="horz" lIns="91430" tIns="45716" rIns="91430" bIns="45716" rtlCol="0" anchor="ctr"/>
          <a:lstStyle>
            <a:lvl1pPr algn="r">
              <a:defRPr sz="1000" baseline="0">
                <a:solidFill>
                  <a:schemeClr val="bg1"/>
                </a:solidFill>
                <a:latin typeface="Arial" panose="020B0604020202020204" pitchFamily="34" charset="0"/>
              </a:defRPr>
            </a:lvl1pPr>
          </a:lstStyle>
          <a:p>
            <a:pPr defTabSz="914306"/>
            <a:r>
              <a:rPr lang="en-US" smtClean="0">
                <a:solidFill>
                  <a:prstClr val="white"/>
                </a:solidFill>
              </a:rPr>
              <a:t>Slide </a:t>
            </a:r>
            <a:fld id="{23B0729D-0C76-4DC3-9F59-8792B55E40AA}" type="slidenum">
              <a:rPr lang="en-US" smtClean="0">
                <a:solidFill>
                  <a:prstClr val="white"/>
                </a:solidFill>
              </a:rPr>
              <a:pPr defTabSz="914306"/>
              <a:t>‹#›</a:t>
            </a:fld>
            <a:endParaRPr lang="en-US" dirty="0">
              <a:solidFill>
                <a:prstClr val="white"/>
              </a:solidFill>
            </a:endParaRPr>
          </a:p>
        </p:txBody>
      </p:sp>
    </p:spTree>
    <p:extLst>
      <p:ext uri="{BB962C8B-B14F-4D97-AF65-F5344CB8AC3E}">
        <p14:creationId xmlns:p14="http://schemas.microsoft.com/office/powerpoint/2010/main" val="201064582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Lst>
  <p:hf hdr="0" ftr="0" dt="0"/>
  <p:txStyles>
    <p:titleStyle>
      <a:lvl1pPr algn="l" defTabSz="914306" rtl="0" eaLnBrk="1" latinLnBrk="0" hangingPunct="1">
        <a:spcBef>
          <a:spcPct val="0"/>
        </a:spcBef>
        <a:buNone/>
        <a:defRPr sz="3200" b="1" kern="1200" baseline="0">
          <a:solidFill>
            <a:schemeClr val="tx1"/>
          </a:solidFill>
          <a:latin typeface="Arial" pitchFamily="34" charset="0"/>
          <a:ea typeface="+mj-ea"/>
          <a:cs typeface="Arial" pitchFamily="34" charset="0"/>
        </a:defRPr>
      </a:lvl1pPr>
    </p:titleStyle>
    <p:bodyStyle>
      <a:lvl1pPr marL="346039" marR="0" indent="-346039" algn="l" defTabSz="914306" rtl="0" eaLnBrk="1" fontAlgn="auto" latinLnBrk="0" hangingPunct="1">
        <a:lnSpc>
          <a:spcPct val="100000"/>
        </a:lnSpc>
        <a:spcBef>
          <a:spcPts val="900"/>
        </a:spcBef>
        <a:spcAft>
          <a:spcPts val="0"/>
        </a:spcAft>
        <a:buClr>
          <a:srgbClr val="F4B834"/>
        </a:buClr>
        <a:buSzTx/>
        <a:buFont typeface="Wingdings" pitchFamily="2" charset="2"/>
        <a:buChar char="§"/>
        <a:tabLst/>
        <a:defRPr kumimoji="0" lang="en-US" sz="2800" b="0" i="0" u="none" strike="noStrike" kern="1200" cap="none" spc="0" normalizeH="0" baseline="0" noProof="0" smtClean="0">
          <a:ln>
            <a:noFill/>
          </a:ln>
          <a:solidFill>
            <a:schemeClr val="tx1"/>
          </a:solidFill>
          <a:effectLst/>
          <a:uLnTx/>
          <a:uFillTx/>
          <a:latin typeface="+mn-lt"/>
          <a:ea typeface="+mn-ea"/>
          <a:cs typeface="Arial" pitchFamily="34" charset="0"/>
        </a:defRPr>
      </a:lvl1pPr>
      <a:lvl2pPr marL="690493" marR="0" indent="-346039" algn="l" defTabSz="914306" rtl="0" eaLnBrk="1" fontAlgn="auto" latinLnBrk="0" hangingPunct="1">
        <a:lnSpc>
          <a:spcPct val="100000"/>
        </a:lnSpc>
        <a:spcBef>
          <a:spcPct val="20000"/>
        </a:spcBef>
        <a:spcAft>
          <a:spcPts val="0"/>
        </a:spcAft>
        <a:buClr>
          <a:srgbClr val="F4B834"/>
        </a:buClr>
        <a:buSzPct val="120000"/>
        <a:buFont typeface="Arial" panose="020B0604020202020204" pitchFamily="34" charset="0"/>
        <a:buChar char="–"/>
        <a:tabLst/>
        <a:defRPr sz="2400" kern="1200" baseline="0">
          <a:solidFill>
            <a:schemeClr val="tx1"/>
          </a:solidFill>
          <a:latin typeface="Arial" pitchFamily="34" charset="0"/>
          <a:ea typeface="+mn-ea"/>
          <a:cs typeface="Arial" pitchFamily="34" charset="0"/>
        </a:defRPr>
      </a:lvl2pPr>
      <a:lvl3pPr marL="1031769" marR="0" indent="-350802" algn="l" defTabSz="914306" rtl="0" eaLnBrk="1" fontAlgn="auto" latinLnBrk="0" hangingPunct="1">
        <a:lnSpc>
          <a:spcPct val="100000"/>
        </a:lnSpc>
        <a:spcBef>
          <a:spcPts val="576"/>
        </a:spcBef>
        <a:spcAft>
          <a:spcPts val="0"/>
        </a:spcAft>
        <a:buClr>
          <a:srgbClr val="F4B834"/>
        </a:buClr>
        <a:buSzPct val="130000"/>
        <a:buFont typeface="Arial" pitchFamily="34" charset="0"/>
        <a:buChar char="•"/>
        <a:tabLst/>
        <a:defRPr sz="2400" kern="1200">
          <a:solidFill>
            <a:schemeClr val="tx1"/>
          </a:solidFill>
          <a:latin typeface="+mn-lt"/>
          <a:ea typeface="+mn-ea"/>
          <a:cs typeface="+mn-cs"/>
        </a:defRPr>
      </a:lvl3pPr>
      <a:lvl4pPr marL="1374634" marR="0" indent="-342865" algn="l" defTabSz="914306" rtl="0" eaLnBrk="1" fontAlgn="auto" latinLnBrk="0" hangingPunct="1">
        <a:lnSpc>
          <a:spcPct val="100000"/>
        </a:lnSpc>
        <a:spcBef>
          <a:spcPct val="20000"/>
        </a:spcBef>
        <a:spcAft>
          <a:spcPts val="0"/>
        </a:spcAft>
        <a:buClr>
          <a:srgbClr val="F4B834"/>
        </a:buClr>
        <a:buSzPct val="130000"/>
        <a:buFont typeface="Arial" panose="020B0604020202020204" pitchFamily="34" charset="0"/>
        <a:buChar char="-"/>
        <a:tabLst/>
        <a:defRPr sz="2400" kern="1200">
          <a:solidFill>
            <a:schemeClr val="tx1"/>
          </a:solidFill>
          <a:latin typeface="+mn-lt"/>
          <a:ea typeface="+mn-ea"/>
          <a:cs typeface="+mn-cs"/>
        </a:defRPr>
      </a:lvl4pPr>
      <a:lvl5pPr marL="1830200" marR="0" indent="-225401" algn="l" defTabSz="914306" rtl="0" eaLnBrk="1" fontAlgn="auto" latinLnBrk="0" hangingPunct="1">
        <a:lnSpc>
          <a:spcPct val="100000"/>
        </a:lnSpc>
        <a:spcBef>
          <a:spcPct val="20000"/>
        </a:spcBef>
        <a:spcAft>
          <a:spcPts val="0"/>
        </a:spcAft>
        <a:buClr>
          <a:srgbClr val="F4B834"/>
        </a:buClr>
        <a:buSzTx/>
        <a:buFont typeface="Arial" pitchFamily="34" charset="0"/>
        <a:buChar char="–"/>
        <a:tabLst/>
        <a:defRPr sz="2000" kern="1200">
          <a:solidFill>
            <a:schemeClr val="tx1"/>
          </a:solidFill>
          <a:latin typeface="+mn-lt"/>
          <a:ea typeface="+mn-ea"/>
          <a:cs typeface="+mn-cs"/>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ru-RU"/>
              <a:t>Образец заголовка</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a:defRPr sz="1400">
                <a:latin typeface="Times New Roman" charset="0"/>
                <a:ea typeface="+mn-ea"/>
              </a:defRPr>
            </a:lvl1pPr>
          </a:lstStyle>
          <a:p>
            <a:pPr defTabSz="914306"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latin typeface="Times New Roman" charset="0"/>
                <a:ea typeface="+mn-ea"/>
              </a:defRPr>
            </a:lvl1pPr>
          </a:lstStyle>
          <a:p>
            <a:pPr algn="ctr" defTabSz="914306"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lvl1pPr>
          </a:lstStyle>
          <a:p>
            <a:pPr defTabSz="914306" fontAlgn="base">
              <a:spcBef>
                <a:spcPct val="0"/>
              </a:spcBef>
              <a:spcAft>
                <a:spcPct val="0"/>
              </a:spcAft>
            </a:pPr>
            <a:fld id="{C9C4ECB4-B331-3F4F-997D-29E396747710}" type="slidenum">
              <a:rPr lang="ru-RU" smtClean="0">
                <a:solidFill>
                  <a:srgbClr val="000000"/>
                </a:solidFill>
                <a:latin typeface="Times New Roman" charset="0"/>
                <a:ea typeface="ＭＳ Ｐゴシック" charset="0"/>
              </a:rPr>
              <a:pPr defTabSz="914306" fontAlgn="base">
                <a:spcBef>
                  <a:spcPct val="0"/>
                </a:spcBef>
                <a:spcAft>
                  <a:spcPct val="0"/>
                </a:spcAft>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15370255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154" algn="ctr" rtl="0" fontAlgn="base">
        <a:spcBef>
          <a:spcPct val="0"/>
        </a:spcBef>
        <a:spcAft>
          <a:spcPct val="0"/>
        </a:spcAft>
        <a:defRPr sz="4400">
          <a:solidFill>
            <a:schemeClr val="tx2"/>
          </a:solidFill>
          <a:latin typeface="Times New Roman" charset="0"/>
        </a:defRPr>
      </a:lvl6pPr>
      <a:lvl7pPr marL="914306" algn="ctr" rtl="0" fontAlgn="base">
        <a:spcBef>
          <a:spcPct val="0"/>
        </a:spcBef>
        <a:spcAft>
          <a:spcPct val="0"/>
        </a:spcAft>
        <a:defRPr sz="4400">
          <a:solidFill>
            <a:schemeClr val="tx2"/>
          </a:solidFill>
          <a:latin typeface="Times New Roman" charset="0"/>
        </a:defRPr>
      </a:lvl7pPr>
      <a:lvl8pPr marL="1371460" algn="ctr" rtl="0" fontAlgn="base">
        <a:spcBef>
          <a:spcPct val="0"/>
        </a:spcBef>
        <a:spcAft>
          <a:spcPct val="0"/>
        </a:spcAft>
        <a:defRPr sz="4400">
          <a:solidFill>
            <a:schemeClr val="tx2"/>
          </a:solidFill>
          <a:latin typeface="Times New Roman" charset="0"/>
        </a:defRPr>
      </a:lvl8pPr>
      <a:lvl9pPr marL="1828613" algn="ctr" rtl="0" fontAlgn="base">
        <a:spcBef>
          <a:spcPct val="0"/>
        </a:spcBef>
        <a:spcAft>
          <a:spcPct val="0"/>
        </a:spcAft>
        <a:defRPr sz="4400">
          <a:solidFill>
            <a:schemeClr val="tx2"/>
          </a:solidFill>
          <a:latin typeface="Times New Roman"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74" indent="-285722" algn="l" rtl="0" eaLnBrk="0" fontAlgn="base" hangingPunct="0">
        <a:spcBef>
          <a:spcPct val="20000"/>
        </a:spcBef>
        <a:spcAft>
          <a:spcPct val="0"/>
        </a:spcAft>
        <a:buChar char="–"/>
        <a:defRPr sz="2800">
          <a:solidFill>
            <a:schemeClr val="tx1"/>
          </a:solidFill>
          <a:latin typeface="+mn-lt"/>
          <a:ea typeface="ＭＳ Ｐゴシック" charset="0"/>
        </a:defRPr>
      </a:lvl2pPr>
      <a:lvl3pPr marL="1142883" indent="-228576" algn="l" rtl="0" eaLnBrk="0" fontAlgn="base" hangingPunct="0">
        <a:spcBef>
          <a:spcPct val="20000"/>
        </a:spcBef>
        <a:spcAft>
          <a:spcPct val="0"/>
        </a:spcAft>
        <a:buChar char="•"/>
        <a:defRPr sz="2400">
          <a:solidFill>
            <a:schemeClr val="tx1"/>
          </a:solidFill>
          <a:latin typeface="+mn-lt"/>
          <a:ea typeface="ＭＳ Ｐゴシック" charset="0"/>
        </a:defRPr>
      </a:lvl3pPr>
      <a:lvl4pPr marL="1600036" indent="-228576" algn="l" rtl="0" eaLnBrk="0" fontAlgn="base" hangingPunct="0">
        <a:spcBef>
          <a:spcPct val="20000"/>
        </a:spcBef>
        <a:spcAft>
          <a:spcPct val="0"/>
        </a:spcAft>
        <a:buChar char="–"/>
        <a:defRPr sz="2000">
          <a:solidFill>
            <a:schemeClr val="tx1"/>
          </a:solidFill>
          <a:latin typeface="+mn-lt"/>
          <a:ea typeface="ＭＳ Ｐゴシック" charset="0"/>
        </a:defRPr>
      </a:lvl4pPr>
      <a:lvl5pPr marL="2057190" indent="-228576" algn="l" rtl="0" eaLnBrk="0" fontAlgn="base" hangingPunct="0">
        <a:spcBef>
          <a:spcPct val="20000"/>
        </a:spcBef>
        <a:spcAft>
          <a:spcPct val="0"/>
        </a:spcAft>
        <a:buChar char="»"/>
        <a:defRPr sz="2000">
          <a:solidFill>
            <a:schemeClr val="tx1"/>
          </a:solidFill>
          <a:latin typeface="+mn-lt"/>
          <a:ea typeface="ＭＳ Ｐゴシック" charset="0"/>
        </a:defRPr>
      </a:lvl5pPr>
      <a:lvl6pPr marL="2514343" indent="-228576" algn="l" rtl="0" fontAlgn="base">
        <a:spcBef>
          <a:spcPct val="20000"/>
        </a:spcBef>
        <a:spcAft>
          <a:spcPct val="0"/>
        </a:spcAft>
        <a:buChar char="»"/>
        <a:defRPr sz="2000">
          <a:solidFill>
            <a:schemeClr val="tx1"/>
          </a:solidFill>
          <a:latin typeface="+mn-lt"/>
        </a:defRPr>
      </a:lvl6pPr>
      <a:lvl7pPr marL="2971496" indent="-228576" algn="l" rtl="0" fontAlgn="base">
        <a:spcBef>
          <a:spcPct val="20000"/>
        </a:spcBef>
        <a:spcAft>
          <a:spcPct val="0"/>
        </a:spcAft>
        <a:buChar char="»"/>
        <a:defRPr sz="2000">
          <a:solidFill>
            <a:schemeClr val="tx1"/>
          </a:solidFill>
          <a:latin typeface="+mn-lt"/>
        </a:defRPr>
      </a:lvl7pPr>
      <a:lvl8pPr marL="3428650" indent="-228576" algn="l" rtl="0" fontAlgn="base">
        <a:spcBef>
          <a:spcPct val="20000"/>
        </a:spcBef>
        <a:spcAft>
          <a:spcPct val="0"/>
        </a:spcAft>
        <a:buChar char="»"/>
        <a:defRPr sz="2000">
          <a:solidFill>
            <a:schemeClr val="tx1"/>
          </a:solidFill>
          <a:latin typeface="+mn-lt"/>
        </a:defRPr>
      </a:lvl8pPr>
      <a:lvl9pPr marL="3885802" indent="-228576"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cs typeface="+mn-cs"/>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B61AF1F9-E463-3E42-8E2D-A82E1E5C0C99}" type="slidenum">
              <a:rPr lang="ru-RU">
                <a:solidFill>
                  <a:srgbClr val="000000"/>
                </a:solidFill>
                <a:latin typeface="Times New Roman" charset="0"/>
                <a:ea typeface="ＭＳ Ｐゴシック" charset="0"/>
              </a:rPr>
              <a:pPr defTabSz="914400" fontAlgn="base">
                <a:spcBef>
                  <a:spcPct val="0"/>
                </a:spcBef>
                <a:spcAft>
                  <a:spcPct val="0"/>
                </a:spcAft>
                <a:defRPr/>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377280488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cs typeface="+mn-cs"/>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B61AF1F9-E463-3E42-8E2D-A82E1E5C0C99}" type="slidenum">
              <a:rPr lang="ru-RU">
                <a:solidFill>
                  <a:srgbClr val="000000"/>
                </a:solidFill>
                <a:latin typeface="Times New Roman" charset="0"/>
                <a:ea typeface="ＭＳ Ｐゴシック" charset="0"/>
              </a:rPr>
              <a:pPr defTabSz="914400" fontAlgn="base">
                <a:spcBef>
                  <a:spcPct val="0"/>
                </a:spcBef>
                <a:spcAft>
                  <a:spcPct val="0"/>
                </a:spcAft>
                <a:defRPr/>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89972044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cs typeface="+mn-cs"/>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B61AF1F9-E463-3E42-8E2D-A82E1E5C0C99}" type="slidenum">
              <a:rPr lang="ru-RU">
                <a:solidFill>
                  <a:srgbClr val="000000"/>
                </a:solidFill>
                <a:latin typeface="Times New Roman" charset="0"/>
                <a:ea typeface="ＭＳ Ｐゴシック" charset="0"/>
              </a:rPr>
              <a:pPr defTabSz="914400" fontAlgn="base">
                <a:spcBef>
                  <a:spcPct val="0"/>
                </a:spcBef>
                <a:spcAft>
                  <a:spcPct val="0"/>
                </a:spcAft>
                <a:defRPr/>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997230111"/>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defRPr>
            </a:lvl1pPr>
          </a:lstStyle>
          <a:p>
            <a:pPr algn="ct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C9C4ECB4-B331-3F4F-997D-29E396747710}" type="slidenum">
              <a:rPr lang="ru-RU">
                <a:solidFill>
                  <a:srgbClr val="000000"/>
                </a:solidFill>
                <a:latin typeface="Times New Roman" charset="0"/>
                <a:ea typeface="ＭＳ Ｐゴシック" charset="0"/>
              </a:rPr>
              <a:pPr defTabSz="914400" fontAlgn="base">
                <a:spcBef>
                  <a:spcPct val="0"/>
                </a:spcBef>
                <a:spcAft>
                  <a:spcPct val="0"/>
                </a:spcAft>
              </a:pPr>
              <a:t>‹#›</a:t>
            </a:fld>
            <a:endParaRPr lang="ru-RU">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79111452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12" charset="-128"/>
                <a:cs typeface="+mn-cs"/>
              </a:defRPr>
            </a:lvl1pPr>
          </a:lstStyle>
          <a:p>
            <a:pPr defTabSz="914400"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12" charset="-128"/>
                <a:cs typeface="+mn-cs"/>
              </a:defRPr>
            </a:lvl1pPr>
          </a:lstStyle>
          <a:p>
            <a:pPr defTabSz="914400"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7BCD8AAC-FB3A-834E-A668-59B6E578C021}" type="slidenum">
              <a:rPr lang="ru-RU">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ru-RU">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00714917"/>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em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3.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70.xml"/><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70.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8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0.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3.xml"/><Relationship Id="rId1" Type="http://schemas.openxmlformats.org/officeDocument/2006/relationships/slideLayout" Target="../slideLayouts/slideLayout110.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34.xml"/><Relationship Id="rId4" Type="http://schemas.openxmlformats.org/officeDocument/2006/relationships/image" Target="../media/image63.emf"/></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23.emf"/><Relationship Id="rId5" Type="http://schemas.openxmlformats.org/officeDocument/2006/relationships/oleObject" Target="/???" TargetMode="Externa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517" y="4330649"/>
            <a:ext cx="36004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 name="Rectangle 2"/>
          <p:cNvSpPr>
            <a:spLocks noGrp="1" noChangeArrowheads="1"/>
          </p:cNvSpPr>
          <p:nvPr>
            <p:ph type="ctrTitle"/>
          </p:nvPr>
        </p:nvSpPr>
        <p:spPr>
          <a:xfrm>
            <a:off x="169517" y="1173463"/>
            <a:ext cx="8501063" cy="1143000"/>
          </a:xfrm>
        </p:spPr>
        <p:txBody>
          <a:bodyPr/>
          <a:lstStyle/>
          <a:p>
            <a:pPr eaLnBrk="1" hangingPunct="1"/>
            <a:r>
              <a:rPr lang="ru-RU" sz="2800" b="1" dirty="0">
                <a:solidFill>
                  <a:srgbClr val="000000"/>
                </a:solidFill>
                <a:latin typeface="Arial"/>
                <a:cs typeface="Arial"/>
              </a:rPr>
              <a:t/>
            </a:r>
            <a:br>
              <a:rPr lang="ru-RU" sz="2800" b="1" dirty="0">
                <a:solidFill>
                  <a:srgbClr val="000000"/>
                </a:solidFill>
                <a:latin typeface="Arial"/>
                <a:cs typeface="Arial"/>
              </a:rPr>
            </a:br>
            <a:r>
              <a:rPr lang="en-US" sz="2800" b="1" dirty="0">
                <a:solidFill>
                  <a:srgbClr val="000000"/>
                </a:solidFill>
                <a:latin typeface="Arial"/>
                <a:cs typeface="Arial"/>
              </a:rPr>
              <a:t>Proton radiography for stereotactic </a:t>
            </a:r>
            <a:br>
              <a:rPr lang="en-US" sz="2800" b="1" dirty="0">
                <a:solidFill>
                  <a:srgbClr val="000000"/>
                </a:solidFill>
                <a:latin typeface="Arial"/>
                <a:cs typeface="Arial"/>
              </a:rPr>
            </a:br>
            <a:r>
              <a:rPr lang="en-US" sz="2800" b="1" dirty="0">
                <a:solidFill>
                  <a:srgbClr val="000000"/>
                </a:solidFill>
                <a:latin typeface="Arial"/>
                <a:cs typeface="Arial"/>
              </a:rPr>
              <a:t>particle radiosurgery .</a:t>
            </a:r>
            <a:r>
              <a:rPr lang="en-US" sz="2800" b="1" dirty="0">
                <a:solidFill>
                  <a:srgbClr val="2D2DB9"/>
                </a:solidFill>
                <a:latin typeface="Arial"/>
                <a:cs typeface="Arial"/>
              </a:rPr>
              <a:t/>
            </a:r>
            <a:br>
              <a:rPr lang="en-US" sz="2800" b="1" dirty="0">
                <a:solidFill>
                  <a:srgbClr val="2D2DB9"/>
                </a:solidFill>
                <a:latin typeface="Arial"/>
                <a:cs typeface="Arial"/>
              </a:rPr>
            </a:br>
            <a:r>
              <a:rPr lang="ru-RU" sz="3200" b="1" u="sng" dirty="0">
                <a:solidFill>
                  <a:srgbClr val="2D2DB9"/>
                </a:solidFill>
                <a:latin typeface="Times New Roman" charset="0"/>
              </a:rPr>
              <a:t/>
            </a:r>
            <a:br>
              <a:rPr lang="ru-RU" sz="3200" b="1" u="sng" dirty="0">
                <a:solidFill>
                  <a:srgbClr val="2D2DB9"/>
                </a:solidFill>
                <a:latin typeface="Times New Roman" charset="0"/>
              </a:rPr>
            </a:br>
            <a:endParaRPr lang="ru-RU" sz="3200" u="sng" dirty="0">
              <a:solidFill>
                <a:srgbClr val="2D2DB9"/>
              </a:solidFill>
              <a:latin typeface="Times New Roman" charset="0"/>
              <a:cs typeface="Times New Roman" charset="0"/>
            </a:endParaRPr>
          </a:p>
        </p:txBody>
      </p:sp>
      <p:sp>
        <p:nvSpPr>
          <p:cNvPr id="4" name="Rectangle 3"/>
          <p:cNvSpPr/>
          <p:nvPr/>
        </p:nvSpPr>
        <p:spPr>
          <a:xfrm>
            <a:off x="-33260" y="6386977"/>
            <a:ext cx="9144000" cy="373659"/>
          </a:xfrm>
          <a:prstGeom prst="rect">
            <a:avLst/>
          </a:prstGeom>
        </p:spPr>
        <p:txBody>
          <a:bodyPr lIns="91430" tIns="45716" rIns="91430" bIns="45716">
            <a:spAutoFit/>
          </a:bodyPr>
          <a:lstStyle/>
          <a:p>
            <a:pPr algn="ctr" defTabSz="914306" fontAlgn="base">
              <a:spcAft>
                <a:spcPct val="0"/>
              </a:spcAft>
              <a:defRPr/>
            </a:pPr>
            <a:r>
              <a:rPr lang="en-US" b="1" spc="300" dirty="0">
                <a:solidFill>
                  <a:srgbClr val="800000"/>
                </a:solidFill>
                <a:latin typeface="Arial"/>
                <a:ea typeface="ＭＳ Ｐゴシック" charset="0"/>
                <a:cs typeface="Arial"/>
              </a:rPr>
              <a:t> 2015 </a:t>
            </a:r>
            <a:endParaRPr lang="ru-RU" b="1" spc="300" dirty="0">
              <a:solidFill>
                <a:srgbClr val="800000"/>
              </a:solidFill>
              <a:latin typeface="Arial"/>
              <a:ea typeface="ＭＳ Ｐゴシック" charset="0"/>
              <a:cs typeface="Arial"/>
            </a:endParaRPr>
          </a:p>
        </p:txBody>
      </p:sp>
      <p:pic>
        <p:nvPicPr>
          <p:cNvPr id="15366"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7440" y="3659136"/>
            <a:ext cx="203517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4313" y="142575"/>
            <a:ext cx="733725" cy="733725"/>
          </a:xfrm>
          <a:prstGeom prst="rect">
            <a:avLst/>
          </a:prstGeom>
          <a:noFill/>
          <a:ln>
            <a:noFill/>
          </a:ln>
          <a:effectLst>
            <a:outerShdw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9"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24929" y="1"/>
            <a:ext cx="7858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70"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124938" y="203575"/>
            <a:ext cx="1034890" cy="323479"/>
          </a:xfrm>
          <a:prstGeom prst="rect">
            <a:avLst/>
          </a:prstGeom>
          <a:noFill/>
          <a:ln>
            <a:noFill/>
          </a:ln>
          <a:effectLst>
            <a:outerShdw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71" name="Рисунок 14" descr="frrc_9_small.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357440" y="181348"/>
            <a:ext cx="12922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Рисунок 17" descr="images.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5461002" y="129756"/>
            <a:ext cx="1414255" cy="6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Рисунок 18" descr="Unknown2.jp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967958" y="0"/>
            <a:ext cx="1239837" cy="96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3"/>
          <p:cNvSpPr>
            <a:spLocks noGrp="1" noChangeArrowheads="1"/>
          </p:cNvSpPr>
          <p:nvPr>
            <p:ph type="subTitle" idx="1"/>
          </p:nvPr>
        </p:nvSpPr>
        <p:spPr>
          <a:xfrm>
            <a:off x="400050" y="1535431"/>
            <a:ext cx="8458200" cy="1752600"/>
          </a:xfrm>
        </p:spPr>
        <p:txBody>
          <a:bodyPr/>
          <a:lstStyle/>
          <a:p>
            <a:pPr eaLnBrk="1" hangingPunct="1"/>
            <a:endParaRPr lang="ru-RU" sz="2000" dirty="0">
              <a:latin typeface="Times New Roman" charset="0"/>
            </a:endParaRPr>
          </a:p>
          <a:p>
            <a:pPr>
              <a:spcBef>
                <a:spcPct val="0"/>
              </a:spcBef>
            </a:pPr>
            <a:endParaRPr lang="en-US" sz="2000" b="1" u="sng" dirty="0">
              <a:latin typeface="Arial"/>
              <a:cs typeface="Arial"/>
            </a:endParaRPr>
          </a:p>
          <a:p>
            <a:pPr>
              <a:spcBef>
                <a:spcPct val="0"/>
              </a:spcBef>
            </a:pPr>
            <a:r>
              <a:rPr lang="en-US" sz="2000" b="1" u="sng" dirty="0">
                <a:latin typeface="Arial"/>
                <a:cs typeface="Arial"/>
              </a:rPr>
              <a:t>Kantsyrev Alexey</a:t>
            </a:r>
            <a:endParaRPr lang="en-US" sz="2000" b="1" dirty="0">
              <a:latin typeface="Times New Roman" charset="0"/>
            </a:endParaRPr>
          </a:p>
          <a:p>
            <a:pPr>
              <a:spcBef>
                <a:spcPct val="0"/>
              </a:spcBef>
            </a:pPr>
            <a:r>
              <a:rPr lang="en-US" sz="2000" b="1" i="1" dirty="0">
                <a:latin typeface="Arial"/>
                <a:cs typeface="Arial"/>
              </a:rPr>
              <a:t>Institute for Theoretical and Experimental </a:t>
            </a:r>
            <a:r>
              <a:rPr lang="en-US" sz="2000" b="1" i="1" dirty="0" smtClean="0">
                <a:latin typeface="Arial"/>
                <a:cs typeface="Arial"/>
              </a:rPr>
              <a:t>Physics NRC KI,  </a:t>
            </a:r>
            <a:endParaRPr lang="en-US" sz="2000" b="1" i="1" dirty="0">
              <a:latin typeface="Arial"/>
              <a:cs typeface="Arial"/>
            </a:endParaRPr>
          </a:p>
          <a:p>
            <a:pPr>
              <a:spcBef>
                <a:spcPct val="0"/>
              </a:spcBef>
            </a:pPr>
            <a:r>
              <a:rPr lang="en-US" sz="2000" b="1" i="1" dirty="0">
                <a:latin typeface="Arial"/>
                <a:cs typeface="Arial"/>
              </a:rPr>
              <a:t>Moscow, Russia</a:t>
            </a:r>
          </a:p>
          <a:p>
            <a:pPr>
              <a:spcBef>
                <a:spcPct val="0"/>
              </a:spcBef>
            </a:pPr>
            <a:endParaRPr lang="en-US" sz="2000" dirty="0">
              <a:latin typeface="Times New Roman" charset="0"/>
            </a:endParaRPr>
          </a:p>
          <a:p>
            <a:pPr eaLnBrk="1" hangingPunct="1"/>
            <a:endParaRPr lang="ru-RU" sz="2000" dirty="0">
              <a:latin typeface="Times New Roman" charset="0"/>
            </a:endParaRPr>
          </a:p>
          <a:p>
            <a:pPr eaLnBrk="1" hangingPunct="1"/>
            <a:endParaRPr lang="ru-RU" sz="2000" dirty="0">
              <a:latin typeface="Times New Roman" charset="0"/>
            </a:endParaRPr>
          </a:p>
          <a:p>
            <a:pPr eaLnBrk="1" hangingPunct="1"/>
            <a:endParaRPr lang="ru-RU" sz="2000" dirty="0">
              <a:latin typeface="Times New Roman" charset="0"/>
            </a:endParaRPr>
          </a:p>
          <a:p>
            <a:pPr eaLnBrk="1" hangingPunct="1"/>
            <a:endParaRPr lang="ru-RU" sz="2000" dirty="0">
              <a:latin typeface="Times New Roman" charset="0"/>
            </a:endParaRPr>
          </a:p>
          <a:p>
            <a:r>
              <a:rPr lang="ru-RU" sz="2000" dirty="0">
                <a:latin typeface="Times New Roman" charset="0"/>
              </a:rPr>
              <a:t> </a:t>
            </a:r>
            <a:endParaRPr lang="en-US" sz="2000" dirty="0">
              <a:latin typeface="Times New Roman" charset="0"/>
            </a:endParaRPr>
          </a:p>
          <a:p>
            <a:r>
              <a:rPr lang="ru-RU" sz="2000" dirty="0">
                <a:latin typeface="Times New Roman" charset="0"/>
              </a:rPr>
              <a:t> </a:t>
            </a:r>
            <a:endParaRPr lang="en-US" sz="2000" dirty="0">
              <a:latin typeface="Times New Roman" charset="0"/>
            </a:endParaRPr>
          </a:p>
        </p:txBody>
      </p:sp>
      <p:pic>
        <p:nvPicPr>
          <p:cNvPr id="16" name="Picture 15"/>
          <p:cNvPicPr/>
          <p:nvPr/>
        </p:nvPicPr>
        <p:blipFill>
          <a:blip r:embed="rId11" cstate="email">
            <a:extLst>
              <a:ext uri="{28A0092B-C50C-407E-A947-70E740481C1C}">
                <a14:useLocalDpi xmlns:a14="http://schemas.microsoft.com/office/drawing/2010/main"/>
              </a:ext>
            </a:extLst>
          </a:blip>
          <a:srcRect/>
          <a:stretch>
            <a:fillRect/>
          </a:stretch>
        </p:blipFill>
        <p:spPr bwMode="auto">
          <a:xfrm>
            <a:off x="4392614" y="4243336"/>
            <a:ext cx="2262187" cy="1958974"/>
          </a:xfrm>
          <a:prstGeom prst="rect">
            <a:avLst/>
          </a:prstGeom>
          <a:noFill/>
          <a:ln>
            <a:noFill/>
          </a:ln>
        </p:spPr>
      </p:pic>
      <p:pic>
        <p:nvPicPr>
          <p:cNvPr id="17" name="Picture 16"/>
          <p:cNvPicPr/>
          <p:nvPr/>
        </p:nvPicPr>
        <p:blipFill>
          <a:blip r:embed="rId12" cstate="email">
            <a:extLst>
              <a:ext uri="{28A0092B-C50C-407E-A947-70E740481C1C}">
                <a14:useLocalDpi xmlns:a14="http://schemas.microsoft.com/office/drawing/2010/main"/>
              </a:ext>
            </a:extLst>
          </a:blip>
          <a:srcRect/>
          <a:stretch>
            <a:fillRect/>
          </a:stretch>
        </p:blipFill>
        <p:spPr bwMode="auto">
          <a:xfrm>
            <a:off x="6434724" y="3517265"/>
            <a:ext cx="2367964" cy="1900821"/>
          </a:xfrm>
          <a:prstGeom prst="rect">
            <a:avLst/>
          </a:prstGeom>
          <a:noFill/>
          <a:ln>
            <a:noFill/>
          </a:ln>
        </p:spPr>
      </p:pic>
      <p:pic>
        <p:nvPicPr>
          <p:cNvPr id="18" name="Picture 17"/>
          <p:cNvPicPr>
            <a:picLocks noChangeAspect="1"/>
          </p:cNvPicPr>
          <p:nvPr/>
        </p:nvPicPr>
        <p:blipFill>
          <a:blip r:embed="rId13"/>
          <a:stretch>
            <a:fillRect/>
          </a:stretch>
        </p:blipFill>
        <p:spPr>
          <a:xfrm>
            <a:off x="1207742" y="203575"/>
            <a:ext cx="476596" cy="585977"/>
          </a:xfrm>
          <a:prstGeom prst="rect">
            <a:avLst/>
          </a:prstGeom>
        </p:spPr>
      </p:pic>
    </p:spTree>
    <p:extLst>
      <p:ext uri="{BB962C8B-B14F-4D97-AF65-F5344CB8AC3E}">
        <p14:creationId xmlns:p14="http://schemas.microsoft.com/office/powerpoint/2010/main" val="2918471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8" name="Rectangle 16"/>
          <p:cNvSpPr>
            <a:spLocks/>
          </p:cNvSpPr>
          <p:nvPr/>
        </p:nvSpPr>
        <p:spPr bwMode="auto">
          <a:xfrm>
            <a:off x="179388" y="1125538"/>
            <a:ext cx="4357687" cy="1500187"/>
          </a:xfrm>
          <a:prstGeom prst="rect">
            <a:avLst/>
          </a:prstGeom>
          <a:noFill/>
          <a:ln w="12700" cap="flat">
            <a:noFill/>
            <a:miter lim="800000"/>
            <a:headEnd type="none" w="med" len="med"/>
            <a:tailEnd type="none" w="med" len="med"/>
          </a:ln>
        </p:spPr>
        <p:txBody>
          <a:bodyPr lIns="0" tIns="0" rIns="6837" bIns="0" anchor="ctr"/>
          <a:lstStyle/>
          <a:p>
            <a:pPr marL="285750" indent="-285750" defTabSz="914400" fontAlgn="base">
              <a:spcBef>
                <a:spcPct val="0"/>
              </a:spcBef>
              <a:spcAft>
                <a:spcPct val="0"/>
              </a:spcAft>
              <a:buFont typeface="Arial"/>
              <a:buChar char="•"/>
              <a:defRPr/>
            </a:pPr>
            <a:r>
              <a:rPr lang="en-US" sz="1600" b="1" dirty="0">
                <a:solidFill>
                  <a:srgbClr val="000000"/>
                </a:solidFill>
                <a:latin typeface="Times New Roman" charset="0"/>
                <a:ea typeface="ＭＳ Ｐゴシック" charset="0"/>
                <a:cs typeface="ＭＳ Ｐゴシック" charset="0"/>
              </a:rPr>
              <a:t>materials in extremes </a:t>
            </a:r>
            <a:r>
              <a:rPr lang="en-US" sz="1600" dirty="0">
                <a:solidFill>
                  <a:srgbClr val="000000"/>
                </a:solidFill>
                <a:latin typeface="Times New Roman" charset="0"/>
                <a:ea typeface="ＭＳ Ｐゴシック" charset="0"/>
                <a:cs typeface="ＭＳ Ｐゴシック" charset="0"/>
              </a:rPr>
              <a:t>(EOS, dynamic phase transitions, hydrodynamics of HED flows, instabilities, material strength and damage, ...)</a:t>
            </a:r>
          </a:p>
          <a:p>
            <a:pPr marL="285750" indent="-285750" defTabSz="914400" fontAlgn="base">
              <a:spcBef>
                <a:spcPct val="0"/>
              </a:spcBef>
              <a:spcAft>
                <a:spcPct val="0"/>
              </a:spcAft>
              <a:buFont typeface="Arial"/>
              <a:buChar char="•"/>
              <a:defRPr/>
            </a:pPr>
            <a:r>
              <a:rPr lang="en-US" sz="1600" b="1" dirty="0">
                <a:solidFill>
                  <a:srgbClr val="000000"/>
                </a:solidFill>
                <a:latin typeface="Times New Roman" charset="0"/>
                <a:ea typeface="ＭＳ Ｐゴシック" charset="0"/>
                <a:cs typeface="ＭＳ Ｐゴシック" charset="0"/>
              </a:rPr>
              <a:t>new materials synthesis and process-aware manufacturing</a:t>
            </a:r>
          </a:p>
          <a:p>
            <a:pPr marL="285750" indent="-285750" defTabSz="914400" fontAlgn="base">
              <a:spcBef>
                <a:spcPct val="0"/>
              </a:spcBef>
              <a:spcAft>
                <a:spcPct val="0"/>
              </a:spcAft>
              <a:buFont typeface="Arial"/>
              <a:buChar char="•"/>
              <a:defRPr/>
            </a:pPr>
            <a:r>
              <a:rPr lang="en-US" sz="1600" b="1" dirty="0">
                <a:solidFill>
                  <a:srgbClr val="000000"/>
                </a:solidFill>
                <a:latin typeface="Times New Roman" charset="0"/>
                <a:ea typeface="ＭＳ Ｐゴシック" charset="0"/>
                <a:cs typeface="ＭＳ Ｐゴシック" charset="0"/>
              </a:rPr>
              <a:t>biophysics, medical applications industrial applications</a:t>
            </a:r>
            <a:endParaRPr lang="en-US" sz="1600" dirty="0">
              <a:solidFill>
                <a:srgbClr val="000000"/>
              </a:solidFill>
              <a:effectLst>
                <a:outerShdw blurRad="38100" dist="38100" dir="2700000" algn="tl">
                  <a:srgbClr val="DDDDDD"/>
                </a:outerShdw>
              </a:effectLst>
              <a:latin typeface="Verdana" charset="0"/>
              <a:ea typeface="ＭＳ Ｐゴシック" charset="0"/>
              <a:cs typeface="Helvetica Neue" charset="0"/>
              <a:sym typeface="Helvetica Neue" charset="0"/>
            </a:endParaRPr>
          </a:p>
        </p:txBody>
      </p:sp>
      <p:sp>
        <p:nvSpPr>
          <p:cNvPr id="74772" name="Rectangle 20"/>
          <p:cNvSpPr>
            <a:spLocks/>
          </p:cNvSpPr>
          <p:nvPr/>
        </p:nvSpPr>
        <p:spPr bwMode="auto">
          <a:xfrm>
            <a:off x="57150" y="174626"/>
            <a:ext cx="9086850" cy="446087"/>
          </a:xfrm>
          <a:prstGeom prst="rect">
            <a:avLst/>
          </a:prstGeom>
          <a:noFill/>
          <a:ln w="12700" cap="flat">
            <a:noFill/>
            <a:miter lim="800000"/>
            <a:headEnd type="none" w="med" len="med"/>
            <a:tailEnd type="none" w="med" len="med"/>
          </a:ln>
        </p:spPr>
        <p:txBody>
          <a:bodyPr lIns="17859" tIns="17859" rIns="17859" bIns="17859" anchor="ctr"/>
          <a:lstStyle/>
          <a:p>
            <a:pPr defTabSz="914400" fontAlgn="base">
              <a:lnSpc>
                <a:spcPct val="90000"/>
              </a:lnSpc>
              <a:spcBef>
                <a:spcPct val="0"/>
              </a:spcBef>
              <a:spcAft>
                <a:spcPct val="0"/>
              </a:spcAft>
              <a:tabLst>
                <a:tab pos="508000" algn="l"/>
                <a:tab pos="1017588" algn="l"/>
                <a:tab pos="1525588" algn="l"/>
                <a:tab pos="2035175" algn="l"/>
                <a:tab pos="2544763" algn="l"/>
                <a:tab pos="3052763" algn="l"/>
                <a:tab pos="3562350" algn="l"/>
                <a:tab pos="4070350" algn="l"/>
                <a:tab pos="4579938" algn="l"/>
                <a:tab pos="5089525" algn="l"/>
                <a:tab pos="5597525" algn="l"/>
                <a:tab pos="5784850" algn="l"/>
              </a:tabLst>
              <a:defRPr/>
            </a:pPr>
            <a:r>
              <a:rPr lang="en-US" sz="2400" b="1" dirty="0">
                <a:solidFill>
                  <a:srgbClr val="000000"/>
                </a:solidFill>
                <a:effectLst>
                  <a:outerShdw blurRad="38100" dist="38100" dir="2700000" algn="tl">
                    <a:srgbClr val="DDDDDD"/>
                  </a:outerShdw>
                </a:effectLst>
                <a:latin typeface="Arial"/>
                <a:ea typeface="ＭＳ Ｐゴシック" charset="0"/>
                <a:cs typeface="Arial"/>
              </a:rPr>
              <a:t>Proton microscopy for high energy density in matter physics, material sciences and beyond</a:t>
            </a:r>
          </a:p>
        </p:txBody>
      </p:sp>
      <p:pic>
        <p:nvPicPr>
          <p:cNvPr id="29699" name="Picture 11"/>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16688" y="3213100"/>
            <a:ext cx="15113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00" name="Picture 1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2363" y="3198813"/>
            <a:ext cx="1420812"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1"/>
          <p:cNvSpPr/>
          <p:nvPr/>
        </p:nvSpPr>
        <p:spPr>
          <a:xfrm>
            <a:off x="4859338" y="2709863"/>
            <a:ext cx="3340100" cy="393700"/>
          </a:xfrm>
          <a:prstGeom prst="rect">
            <a:avLst/>
          </a:prstGeom>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Phase transition of molecular nitrogen</a:t>
            </a:r>
          </a:p>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(IPCP, ITEP)</a:t>
            </a:r>
          </a:p>
        </p:txBody>
      </p:sp>
      <p:sp>
        <p:nvSpPr>
          <p:cNvPr id="27" name="Rectangle 26"/>
          <p:cNvSpPr/>
          <p:nvPr/>
        </p:nvSpPr>
        <p:spPr>
          <a:xfrm>
            <a:off x="4859338" y="620713"/>
            <a:ext cx="3340100" cy="395287"/>
          </a:xfrm>
          <a:prstGeom prst="rect">
            <a:avLst/>
          </a:prstGeom>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Dynamic fracture and surface </a:t>
            </a:r>
            <a:r>
              <a:rPr lang="en-US" sz="1200" dirty="0" err="1">
                <a:solidFill>
                  <a:srgbClr val="2D2DB9"/>
                </a:solidFill>
                <a:latin typeface="Verdana"/>
                <a:ea typeface="ＭＳ Ｐゴシック" charset="0"/>
                <a:cs typeface="Verdana"/>
                <a:sym typeface="Arial" charset="0"/>
              </a:rPr>
              <a:t>ejecta</a:t>
            </a:r>
            <a:r>
              <a:rPr lang="en-US" sz="1200" dirty="0">
                <a:solidFill>
                  <a:srgbClr val="2D2DB9"/>
                </a:solidFill>
                <a:latin typeface="Verdana"/>
                <a:ea typeface="ＭＳ Ｐゴシック" charset="0"/>
                <a:cs typeface="Verdana"/>
                <a:sym typeface="Arial" charset="0"/>
              </a:rPr>
              <a:t> formation in metal under shock loading </a:t>
            </a:r>
          </a:p>
        </p:txBody>
      </p:sp>
      <p:pic>
        <p:nvPicPr>
          <p:cNvPr id="29703" name="Picture 2"/>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6688" y="1270000"/>
            <a:ext cx="143986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04" name="Picture 3"/>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2363" y="1270000"/>
            <a:ext cx="14509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705" name="Rectangle 31"/>
          <p:cNvSpPr>
            <a:spLocks noChangeArrowheads="1"/>
          </p:cNvSpPr>
          <p:nvPr/>
        </p:nvSpPr>
        <p:spPr bwMode="auto">
          <a:xfrm>
            <a:off x="5292725" y="2997200"/>
            <a:ext cx="33385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pPr>
            <a:r>
              <a:rPr lang="en-US" sz="1000" smtClean="0">
                <a:solidFill>
                  <a:srgbClr val="000000"/>
                </a:solidFill>
                <a:latin typeface="Verdana" charset="0"/>
                <a:ea typeface="ＭＳ Ｐゴシック" charset="0"/>
                <a:cs typeface="Verdana" charset="0"/>
                <a:sym typeface="Arial" charset="0"/>
              </a:rPr>
              <a:t>Static                         Dynamic</a:t>
            </a:r>
          </a:p>
        </p:txBody>
      </p:sp>
      <p:sp>
        <p:nvSpPr>
          <p:cNvPr id="29706" name="Rectangle 32"/>
          <p:cNvSpPr>
            <a:spLocks noChangeArrowheads="1"/>
          </p:cNvSpPr>
          <p:nvPr/>
        </p:nvSpPr>
        <p:spPr bwMode="auto">
          <a:xfrm>
            <a:off x="5076825" y="981075"/>
            <a:ext cx="33385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pPr>
            <a:r>
              <a:rPr lang="en-US" sz="1000" smtClean="0">
                <a:solidFill>
                  <a:srgbClr val="000000"/>
                </a:solidFill>
                <a:latin typeface="Verdana" charset="0"/>
                <a:ea typeface="ＭＳ Ｐゴシック" charset="0"/>
                <a:cs typeface="Verdana" charset="0"/>
                <a:sym typeface="Arial" charset="0"/>
              </a:rPr>
              <a:t>Static                         Dynamic</a:t>
            </a:r>
          </a:p>
        </p:txBody>
      </p:sp>
      <p:pic>
        <p:nvPicPr>
          <p:cNvPr id="29707"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55650" y="5157788"/>
            <a:ext cx="33115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827088" y="4724400"/>
            <a:ext cx="3340100" cy="395288"/>
          </a:xfrm>
          <a:prstGeom prst="rect">
            <a:avLst/>
          </a:prstGeom>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Tomography reconstruction of inner structure of static objects (ITEP) </a:t>
            </a:r>
          </a:p>
        </p:txBody>
      </p:sp>
      <p:pic>
        <p:nvPicPr>
          <p:cNvPr id="29709" name="Picture 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3850" y="3141663"/>
            <a:ext cx="41402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1042988" y="2852738"/>
            <a:ext cx="3340100" cy="246062"/>
          </a:xfrm>
          <a:prstGeom prst="rect">
            <a:avLst/>
          </a:prstGeom>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Biologically samples</a:t>
            </a:r>
          </a:p>
        </p:txBody>
      </p:sp>
      <p:grpSp>
        <p:nvGrpSpPr>
          <p:cNvPr id="29711" name="Group 31"/>
          <p:cNvGrpSpPr>
            <a:grpSpLocks/>
          </p:cNvGrpSpPr>
          <p:nvPr/>
        </p:nvGrpSpPr>
        <p:grpSpPr bwMode="auto">
          <a:xfrm>
            <a:off x="4932363" y="5322888"/>
            <a:ext cx="1584325" cy="1439862"/>
            <a:chOff x="0" y="0"/>
            <a:chExt cx="1920" cy="1888"/>
          </a:xfrm>
        </p:grpSpPr>
        <p:pic>
          <p:nvPicPr>
            <p:cNvPr id="29715" name="Picture 28"/>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1920"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716" name="Rectangle 29"/>
            <p:cNvSpPr>
              <a:spLocks/>
            </p:cNvSpPr>
            <p:nvPr/>
          </p:nvSpPr>
          <p:spPr bwMode="auto">
            <a:xfrm>
              <a:off x="1393" y="44"/>
              <a:ext cx="97" cy="1829"/>
            </a:xfrm>
            <a:prstGeom prst="rect">
              <a:avLst/>
            </a:prstGeom>
            <a:noFill/>
            <a:ln w="25400">
              <a:solidFill>
                <a:srgbClr val="7F7F7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pic>
        <p:nvPicPr>
          <p:cNvPr id="29712" name="Picture 2"/>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32588" y="5322888"/>
            <a:ext cx="15113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 name="Rectangle 42"/>
          <p:cNvSpPr/>
          <p:nvPr/>
        </p:nvSpPr>
        <p:spPr>
          <a:xfrm>
            <a:off x="4787900" y="4725988"/>
            <a:ext cx="3671888" cy="393700"/>
          </a:xfrm>
          <a:prstGeom prst="rect">
            <a:avLst/>
          </a:prstGeom>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defRPr/>
            </a:pPr>
            <a:r>
              <a:rPr lang="en-US" sz="1200" dirty="0">
                <a:solidFill>
                  <a:srgbClr val="2D2DB9"/>
                </a:solidFill>
                <a:latin typeface="Verdana"/>
                <a:ea typeface="ＭＳ Ｐゴシック" charset="0"/>
                <a:cs typeface="Verdana"/>
                <a:sym typeface="Arial" charset="0"/>
              </a:rPr>
              <a:t>Non ideal plasma of shock compressed noble gas (</a:t>
            </a:r>
            <a:r>
              <a:rPr lang="en-US" sz="1200" dirty="0" err="1">
                <a:solidFill>
                  <a:srgbClr val="2D2DB9"/>
                </a:solidFill>
                <a:latin typeface="Verdana"/>
                <a:ea typeface="ＭＳ Ｐゴシック" charset="0"/>
                <a:cs typeface="Verdana"/>
                <a:sym typeface="Arial" charset="0"/>
              </a:rPr>
              <a:t>Xe</a:t>
            </a:r>
            <a:r>
              <a:rPr lang="en-US" sz="1200" dirty="0">
                <a:solidFill>
                  <a:srgbClr val="2D2DB9"/>
                </a:solidFill>
                <a:latin typeface="Verdana"/>
                <a:ea typeface="ＭＳ Ｐゴシック" charset="0"/>
                <a:cs typeface="Verdana"/>
                <a:sym typeface="Arial" charset="0"/>
              </a:rPr>
              <a:t>)</a:t>
            </a:r>
          </a:p>
        </p:txBody>
      </p:sp>
      <p:sp>
        <p:nvSpPr>
          <p:cNvPr id="29714" name="Rectangle 44"/>
          <p:cNvSpPr>
            <a:spLocks noChangeArrowheads="1"/>
          </p:cNvSpPr>
          <p:nvPr/>
        </p:nvSpPr>
        <p:spPr bwMode="auto">
          <a:xfrm>
            <a:off x="5364163" y="5086350"/>
            <a:ext cx="334010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27000" defTabSz="914400" fontAlgn="base">
              <a:lnSpc>
                <a:spcPct val="80000"/>
              </a:lnSpc>
              <a:spcBef>
                <a:spcPct val="0"/>
              </a:spcBef>
              <a:spcAft>
                <a:spcPct val="0"/>
              </a:spcAft>
              <a:tabLst>
                <a:tab pos="939800" algn="l"/>
                <a:tab pos="1866900" algn="l"/>
                <a:tab pos="2806700" algn="l"/>
                <a:tab pos="3733800" algn="l"/>
                <a:tab pos="4673600" algn="l"/>
                <a:tab pos="5600700" algn="l"/>
                <a:tab pos="6540500" algn="l"/>
                <a:tab pos="7467600" algn="l"/>
                <a:tab pos="8407400" algn="l"/>
                <a:tab pos="9334500" algn="l"/>
                <a:tab pos="10274300" algn="l"/>
                <a:tab pos="11201400" algn="l"/>
                <a:tab pos="11595100" algn="l"/>
                <a:tab pos="11887200" algn="l"/>
              </a:tabLst>
            </a:pPr>
            <a:r>
              <a:rPr lang="en-US" sz="1000" smtClean="0">
                <a:solidFill>
                  <a:srgbClr val="000000"/>
                </a:solidFill>
                <a:latin typeface="Verdana" charset="0"/>
                <a:ea typeface="ＭＳ Ｐゴシック" charset="0"/>
                <a:cs typeface="Verdana" charset="0"/>
                <a:sym typeface="Arial" charset="0"/>
              </a:rPr>
              <a:t>Static                         Dynamic</a:t>
            </a:r>
          </a:p>
        </p:txBody>
      </p:sp>
    </p:spTree>
    <p:extLst>
      <p:ext uri="{BB962C8B-B14F-4D97-AF65-F5344CB8AC3E}">
        <p14:creationId xmlns:p14="http://schemas.microsoft.com/office/powerpoint/2010/main" val="395018045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214313" y="0"/>
            <a:ext cx="8929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dirty="0" smtClean="0">
                <a:solidFill>
                  <a:srgbClr val="000000"/>
                </a:solidFill>
                <a:latin typeface="Arial"/>
                <a:ea typeface="ＭＳ Ｐゴシック" charset="0"/>
                <a:cs typeface="Arial"/>
              </a:rPr>
              <a:t>PRIOR (Proton microscope for FAIR, Germany )</a:t>
            </a:r>
            <a:endParaRPr lang="ru-RU" sz="2400" b="1" dirty="0">
              <a:solidFill>
                <a:srgbClr val="000000"/>
              </a:solidFill>
              <a:latin typeface="Arial"/>
              <a:ea typeface="ＭＳ Ｐゴシック" charset="0"/>
              <a:cs typeface="Arial"/>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 y="3679227"/>
            <a:ext cx="4018330" cy="301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312" y="461962"/>
            <a:ext cx="8586788" cy="3293209"/>
          </a:xfrm>
          <a:prstGeom prst="rect">
            <a:avLst/>
          </a:prstGeom>
        </p:spPr>
        <p:txBody>
          <a:bodyPr wrap="square">
            <a:spAutoFit/>
          </a:bodyPr>
          <a:lstStyle/>
          <a:p>
            <a:pPr defTabSz="457200">
              <a:defRPr/>
            </a:pPr>
            <a:r>
              <a:rPr lang="en-US" sz="1600" b="1" dirty="0">
                <a:solidFill>
                  <a:srgbClr val="000000"/>
                </a:solidFill>
                <a:latin typeface="Verdana"/>
                <a:ea typeface="ＭＳ Ｐゴシック" charset="0"/>
                <a:cs typeface="Verdana"/>
              </a:rPr>
              <a:t>Main parameters: </a:t>
            </a:r>
          </a:p>
          <a:p>
            <a:pPr marL="285750" indent="-285750" defTabSz="457200">
              <a:buFont typeface="Arial"/>
              <a:buChar char="•"/>
              <a:defRPr/>
            </a:pPr>
            <a:r>
              <a:rPr lang="en-US" sz="1600" dirty="0">
                <a:solidFill>
                  <a:srgbClr val="000000"/>
                </a:solidFill>
                <a:latin typeface="Verdana"/>
                <a:ea typeface="ＭＳ Ｐゴシック" charset="0"/>
                <a:cs typeface="Verdana"/>
              </a:rPr>
              <a:t>proton energy: </a:t>
            </a:r>
            <a:r>
              <a:rPr lang="en-US" sz="1600" dirty="0" smtClean="0">
                <a:solidFill>
                  <a:srgbClr val="000000"/>
                </a:solidFill>
                <a:latin typeface="Verdana"/>
                <a:ea typeface="ＭＳ Ｐゴシック" charset="0"/>
                <a:cs typeface="Verdana"/>
              </a:rPr>
              <a:t>up to </a:t>
            </a:r>
            <a:r>
              <a:rPr lang="en-US" sz="1600" b="1" dirty="0" smtClean="0">
                <a:solidFill>
                  <a:srgbClr val="000000"/>
                </a:solidFill>
                <a:latin typeface="Verdana"/>
                <a:ea typeface="ＭＳ Ｐゴシック" charset="0"/>
                <a:cs typeface="Verdana"/>
              </a:rPr>
              <a:t>4.5  </a:t>
            </a:r>
            <a:r>
              <a:rPr lang="en-US" sz="1600" b="1" dirty="0" err="1" smtClean="0">
                <a:solidFill>
                  <a:srgbClr val="000000"/>
                </a:solidFill>
                <a:latin typeface="Verdana"/>
                <a:ea typeface="ＭＳ Ｐゴシック" charset="0"/>
                <a:cs typeface="Verdana"/>
              </a:rPr>
              <a:t>GeV</a:t>
            </a:r>
            <a:r>
              <a:rPr lang="en-US" sz="1600" b="1" dirty="0" smtClean="0">
                <a:solidFill>
                  <a:srgbClr val="000000"/>
                </a:solidFill>
                <a:latin typeface="Verdana"/>
                <a:ea typeface="ＭＳ Ｐゴシック" charset="0"/>
                <a:cs typeface="Verdana"/>
              </a:rPr>
              <a:t> (at GSI), </a:t>
            </a:r>
            <a:r>
              <a:rPr lang="en-US" sz="1600" dirty="0" smtClean="0">
                <a:solidFill>
                  <a:srgbClr val="000000"/>
                </a:solidFill>
                <a:latin typeface="Verdana"/>
                <a:ea typeface="ＭＳ Ｐゴシック" charset="0"/>
                <a:cs typeface="Verdana"/>
              </a:rPr>
              <a:t>up to 10 </a:t>
            </a:r>
            <a:r>
              <a:rPr lang="en-US" sz="1600" dirty="0" err="1" smtClean="0">
                <a:solidFill>
                  <a:srgbClr val="000000"/>
                </a:solidFill>
                <a:latin typeface="Verdana"/>
                <a:ea typeface="ＭＳ Ｐゴシック" charset="0"/>
                <a:cs typeface="Verdana"/>
              </a:rPr>
              <a:t>GeV</a:t>
            </a:r>
            <a:r>
              <a:rPr lang="en-US" sz="1600" dirty="0" smtClean="0">
                <a:solidFill>
                  <a:srgbClr val="000000"/>
                </a:solidFill>
                <a:latin typeface="Verdana"/>
                <a:ea typeface="ＭＳ Ｐゴシック" charset="0"/>
                <a:cs typeface="Verdana"/>
              </a:rPr>
              <a:t> (at FAIR) ;</a:t>
            </a:r>
            <a:endParaRPr lang="en-US" sz="1600" dirty="0">
              <a:solidFill>
                <a:srgbClr val="000000"/>
              </a:solidFill>
              <a:latin typeface="Verdana"/>
              <a:ea typeface="ＭＳ Ｐゴシック" charset="0"/>
              <a:cs typeface="Verdana"/>
            </a:endParaRPr>
          </a:p>
          <a:p>
            <a:pPr marL="285750" indent="-285750" defTabSz="457200">
              <a:buFont typeface="Arial"/>
              <a:buChar char="•"/>
              <a:defRPr/>
            </a:pPr>
            <a:r>
              <a:rPr lang="en-US" sz="1600" dirty="0">
                <a:solidFill>
                  <a:srgbClr val="000000"/>
                </a:solidFill>
                <a:latin typeface="Verdana"/>
                <a:ea typeface="ＭＳ Ｐゴシック" charset="0"/>
                <a:cs typeface="Verdana"/>
              </a:rPr>
              <a:t>areal density of target: up </a:t>
            </a:r>
            <a:r>
              <a:rPr lang="en-US" sz="1600">
                <a:solidFill>
                  <a:srgbClr val="000000"/>
                </a:solidFill>
                <a:latin typeface="Verdana"/>
                <a:ea typeface="ＭＳ Ｐゴシック" charset="0"/>
                <a:cs typeface="Verdana"/>
              </a:rPr>
              <a:t>to </a:t>
            </a:r>
            <a:r>
              <a:rPr lang="en-US" sz="1600" b="1" smtClean="0">
                <a:solidFill>
                  <a:srgbClr val="000000"/>
                </a:solidFill>
                <a:latin typeface="Verdana"/>
                <a:ea typeface="ＭＳ Ｐゴシック" charset="0"/>
                <a:cs typeface="Verdana"/>
              </a:rPr>
              <a:t>100 </a:t>
            </a:r>
            <a:r>
              <a:rPr lang="en-US" sz="1600" b="1" dirty="0">
                <a:solidFill>
                  <a:srgbClr val="000000"/>
                </a:solidFill>
                <a:latin typeface="Verdana"/>
                <a:ea typeface="ＭＳ Ｐゴシック" charset="0"/>
                <a:cs typeface="Verdana"/>
              </a:rPr>
              <a:t>g/</a:t>
            </a:r>
            <a:r>
              <a:rPr lang="en-US" sz="1600" b="1" dirty="0" smtClean="0">
                <a:solidFill>
                  <a:srgbClr val="000000"/>
                </a:solidFill>
                <a:latin typeface="Verdana"/>
                <a:ea typeface="ＭＳ Ｐゴシック" charset="0"/>
                <a:cs typeface="Verdana"/>
              </a:rPr>
              <a:t>cm</a:t>
            </a:r>
            <a:r>
              <a:rPr lang="en-US" sz="1600" b="1" baseline="30000" dirty="0" smtClean="0">
                <a:solidFill>
                  <a:srgbClr val="000000"/>
                </a:solidFill>
                <a:latin typeface="Verdana"/>
                <a:ea typeface="ＭＳ Ｐゴシック" charset="0"/>
                <a:cs typeface="Verdana"/>
              </a:rPr>
              <a:t>2</a:t>
            </a:r>
            <a:r>
              <a:rPr lang="en-US" sz="1600" dirty="0" smtClean="0">
                <a:solidFill>
                  <a:srgbClr val="000000"/>
                </a:solidFill>
                <a:latin typeface="Verdana"/>
                <a:ea typeface="ＭＳ Ｐゴシック" charset="0"/>
                <a:cs typeface="Verdana"/>
              </a:rPr>
              <a:t>; </a:t>
            </a:r>
            <a:endParaRPr lang="en-US" sz="1600" dirty="0">
              <a:solidFill>
                <a:srgbClr val="000000"/>
              </a:solidFill>
              <a:latin typeface="Verdana"/>
              <a:ea typeface="ＭＳ Ｐゴシック" charset="0"/>
              <a:cs typeface="Verdana"/>
            </a:endParaRPr>
          </a:p>
          <a:p>
            <a:pPr marL="285750" indent="-285750" defTabSz="457200">
              <a:buFont typeface="Arial"/>
              <a:buChar char="•"/>
              <a:defRPr/>
            </a:pPr>
            <a:r>
              <a:rPr lang="en-US" sz="1600" dirty="0">
                <a:solidFill>
                  <a:srgbClr val="000000"/>
                </a:solidFill>
                <a:latin typeface="Verdana"/>
                <a:ea typeface="ＭＳ Ｐゴシック" charset="0"/>
                <a:cs typeface="Verdana"/>
              </a:rPr>
              <a:t>areal density reconstruction: sub-percent level;</a:t>
            </a:r>
          </a:p>
          <a:p>
            <a:pPr marL="285750" indent="-285750" defTabSz="457200">
              <a:buFont typeface="Arial"/>
              <a:buChar char="•"/>
              <a:defRPr/>
            </a:pPr>
            <a:r>
              <a:rPr lang="en-US" sz="1600" dirty="0">
                <a:solidFill>
                  <a:srgbClr val="000000"/>
                </a:solidFill>
                <a:latin typeface="Verdana"/>
                <a:ea typeface="ＭＳ Ｐゴシック" charset="0"/>
                <a:cs typeface="Verdana"/>
              </a:rPr>
              <a:t>spatial resolution: less than </a:t>
            </a:r>
            <a:r>
              <a:rPr lang="en-US" sz="1600" b="1" dirty="0">
                <a:solidFill>
                  <a:srgbClr val="000000"/>
                </a:solidFill>
                <a:latin typeface="Verdana"/>
                <a:ea typeface="ＭＳ Ｐゴシック" charset="0"/>
                <a:cs typeface="Verdana"/>
              </a:rPr>
              <a:t>10 </a:t>
            </a:r>
            <a:r>
              <a:rPr lang="en-US" sz="1600" b="1" dirty="0" err="1">
                <a:solidFill>
                  <a:srgbClr val="000000"/>
                </a:solidFill>
                <a:latin typeface="Verdana"/>
                <a:ea typeface="ＭＳ Ｐゴシック" charset="0"/>
                <a:cs typeface="Verdana"/>
              </a:rPr>
              <a:t>μm</a:t>
            </a:r>
            <a:r>
              <a:rPr lang="en-US" sz="1600" dirty="0">
                <a:solidFill>
                  <a:srgbClr val="000000"/>
                </a:solidFill>
                <a:latin typeface="Verdana"/>
                <a:ea typeface="ＭＳ Ｐゴシック" charset="0"/>
                <a:cs typeface="Verdana"/>
              </a:rPr>
              <a:t>; </a:t>
            </a:r>
          </a:p>
          <a:p>
            <a:pPr marL="285750" indent="-285750" defTabSz="457200">
              <a:buFont typeface="Arial"/>
              <a:buChar char="•"/>
              <a:defRPr/>
            </a:pPr>
            <a:r>
              <a:rPr lang="en-US" sz="1600" dirty="0">
                <a:solidFill>
                  <a:srgbClr val="000000"/>
                </a:solidFill>
                <a:latin typeface="Verdana"/>
                <a:ea typeface="ＭＳ Ｐゴシック" charset="0"/>
                <a:cs typeface="Verdana"/>
              </a:rPr>
              <a:t>temporal resolution: </a:t>
            </a:r>
            <a:r>
              <a:rPr lang="en-US" sz="1600" b="1" dirty="0">
                <a:solidFill>
                  <a:srgbClr val="000000"/>
                </a:solidFill>
                <a:latin typeface="Verdana"/>
                <a:ea typeface="ＭＳ Ｐゴシック" charset="0"/>
                <a:cs typeface="Verdana"/>
              </a:rPr>
              <a:t>10 </a:t>
            </a:r>
            <a:r>
              <a:rPr lang="en-US" sz="1600" b="1" dirty="0" smtClean="0">
                <a:solidFill>
                  <a:srgbClr val="000000"/>
                </a:solidFill>
                <a:latin typeface="Verdana"/>
                <a:ea typeface="ＭＳ Ｐゴシック" charset="0"/>
                <a:cs typeface="Verdana"/>
              </a:rPr>
              <a:t>ns</a:t>
            </a:r>
            <a:r>
              <a:rPr lang="en-US" sz="1600" dirty="0" smtClean="0">
                <a:solidFill>
                  <a:srgbClr val="000000"/>
                </a:solidFill>
                <a:latin typeface="Verdana"/>
                <a:ea typeface="ＭＳ Ｐゴシック" charset="0"/>
                <a:cs typeface="Verdana"/>
              </a:rPr>
              <a:t>;</a:t>
            </a:r>
            <a:endParaRPr lang="en-US" sz="1600" dirty="0">
              <a:solidFill>
                <a:srgbClr val="000000"/>
              </a:solidFill>
              <a:latin typeface="Verdana"/>
              <a:ea typeface="ＭＳ Ｐゴシック" charset="0"/>
              <a:cs typeface="Verdana"/>
            </a:endParaRPr>
          </a:p>
          <a:p>
            <a:pPr marL="285750" indent="-285750" defTabSz="457200">
              <a:buFont typeface="Arial"/>
              <a:buChar char="•"/>
              <a:defRPr/>
            </a:pPr>
            <a:r>
              <a:rPr lang="en-US" sz="1600" dirty="0">
                <a:solidFill>
                  <a:srgbClr val="000000"/>
                </a:solidFill>
                <a:latin typeface="Verdana"/>
                <a:ea typeface="ＭＳ Ｐゴシック" charset="0"/>
                <a:cs typeface="Verdana"/>
              </a:rPr>
              <a:t>multi-framing capability: up to </a:t>
            </a:r>
            <a:r>
              <a:rPr lang="en-US" sz="1600" b="1" dirty="0">
                <a:solidFill>
                  <a:srgbClr val="000000"/>
                </a:solidFill>
                <a:latin typeface="Verdana"/>
                <a:ea typeface="ＭＳ Ｐゴシック" charset="0"/>
                <a:cs typeface="Verdana"/>
              </a:rPr>
              <a:t>4</a:t>
            </a:r>
            <a:r>
              <a:rPr lang="en-US" sz="1600" dirty="0">
                <a:solidFill>
                  <a:srgbClr val="000000"/>
                </a:solidFill>
                <a:latin typeface="Verdana"/>
                <a:ea typeface="ＭＳ Ｐゴシック" charset="0"/>
                <a:cs typeface="Verdana"/>
              </a:rPr>
              <a:t> frames per </a:t>
            </a:r>
            <a:r>
              <a:rPr lang="en-US" sz="1600" dirty="0" smtClean="0">
                <a:solidFill>
                  <a:srgbClr val="000000"/>
                </a:solidFill>
                <a:latin typeface="Verdana"/>
                <a:ea typeface="ＭＳ Ｐゴシック" charset="0"/>
                <a:cs typeface="Verdana"/>
              </a:rPr>
              <a:t/>
            </a:r>
            <a:br>
              <a:rPr lang="en-US" sz="1600" dirty="0" smtClean="0">
                <a:solidFill>
                  <a:srgbClr val="000000"/>
                </a:solidFill>
                <a:latin typeface="Verdana"/>
                <a:ea typeface="ＭＳ Ｐゴシック" charset="0"/>
                <a:cs typeface="Verdana"/>
              </a:rPr>
            </a:br>
            <a:r>
              <a:rPr lang="en-US" sz="1600" dirty="0" smtClean="0">
                <a:solidFill>
                  <a:srgbClr val="000000"/>
                </a:solidFill>
                <a:latin typeface="Verdana"/>
                <a:ea typeface="ＭＳ Ｐゴシック" charset="0"/>
                <a:cs typeface="Verdana"/>
              </a:rPr>
              <a:t>dynamic </a:t>
            </a:r>
            <a:r>
              <a:rPr lang="en-US" sz="1600" dirty="0">
                <a:solidFill>
                  <a:srgbClr val="000000"/>
                </a:solidFill>
                <a:latin typeface="Verdana"/>
                <a:ea typeface="ＭＳ Ｐゴシック" charset="0"/>
                <a:cs typeface="Verdana"/>
              </a:rPr>
              <a:t>event (at GSI), 16 </a:t>
            </a:r>
            <a:r>
              <a:rPr lang="en-US" sz="1600" dirty="0" smtClean="0">
                <a:solidFill>
                  <a:srgbClr val="000000"/>
                </a:solidFill>
                <a:latin typeface="Verdana"/>
                <a:ea typeface="ＭＳ Ｐゴシック" charset="0"/>
                <a:cs typeface="Verdana"/>
              </a:rPr>
              <a:t>frames at </a:t>
            </a:r>
            <a:r>
              <a:rPr lang="en-US" sz="1600" dirty="0">
                <a:solidFill>
                  <a:srgbClr val="000000"/>
                </a:solidFill>
                <a:latin typeface="Verdana"/>
                <a:ea typeface="ＭＳ Ｐゴシック" charset="0"/>
                <a:cs typeface="Verdana"/>
              </a:rPr>
              <a:t>FAIR ; </a:t>
            </a:r>
          </a:p>
          <a:p>
            <a:pPr marL="285750" indent="-285750" defTabSz="457200">
              <a:buFont typeface="Arial"/>
              <a:buChar char="•"/>
              <a:defRPr/>
            </a:pPr>
            <a:r>
              <a:rPr lang="en-US" sz="1600" dirty="0">
                <a:solidFill>
                  <a:srgbClr val="000000"/>
                </a:solidFill>
                <a:latin typeface="Verdana"/>
                <a:ea typeface="ＭＳ Ｐゴシック" charset="0"/>
                <a:cs typeface="Verdana"/>
              </a:rPr>
              <a:t>field of view: 10 – </a:t>
            </a:r>
            <a:r>
              <a:rPr lang="en-US" sz="1600" b="1" dirty="0">
                <a:solidFill>
                  <a:srgbClr val="000000"/>
                </a:solidFill>
                <a:latin typeface="Verdana"/>
                <a:ea typeface="ＭＳ Ｐゴシック" charset="0"/>
                <a:cs typeface="Verdana"/>
              </a:rPr>
              <a:t>15</a:t>
            </a:r>
            <a:r>
              <a:rPr lang="en-US" sz="1600" dirty="0">
                <a:solidFill>
                  <a:srgbClr val="000000"/>
                </a:solidFill>
                <a:latin typeface="Verdana"/>
                <a:ea typeface="ＭＳ Ｐゴシック" charset="0"/>
                <a:cs typeface="Verdana"/>
              </a:rPr>
              <a:t> mm;</a:t>
            </a:r>
          </a:p>
          <a:p>
            <a:pPr marL="285750" indent="-285750" defTabSz="457200">
              <a:buFont typeface="Arial"/>
              <a:buChar char="•"/>
              <a:defRPr/>
            </a:pPr>
            <a:r>
              <a:rPr lang="en-US" sz="1600" dirty="0">
                <a:solidFill>
                  <a:srgbClr val="000000"/>
                </a:solidFill>
                <a:latin typeface="Verdana"/>
                <a:ea typeface="ＭＳ Ｐゴシック" charset="0"/>
                <a:cs typeface="Verdana"/>
              </a:rPr>
              <a:t>l</a:t>
            </a:r>
            <a:r>
              <a:rPr lang="en-US" sz="1600" dirty="0" smtClean="0">
                <a:solidFill>
                  <a:srgbClr val="000000"/>
                </a:solidFill>
                <a:latin typeface="Verdana"/>
                <a:ea typeface="ＭＳ Ｐゴシック" charset="0"/>
                <a:cs typeface="Verdana"/>
              </a:rPr>
              <a:t>ength </a:t>
            </a:r>
            <a:r>
              <a:rPr lang="en-US" sz="1600" dirty="0">
                <a:solidFill>
                  <a:srgbClr val="000000"/>
                </a:solidFill>
                <a:latin typeface="Verdana"/>
                <a:ea typeface="ＭＳ Ｐゴシック" charset="0"/>
                <a:cs typeface="Verdana"/>
              </a:rPr>
              <a:t>of setup ~ </a:t>
            </a:r>
            <a:r>
              <a:rPr lang="en-US" sz="1600" b="1" dirty="0">
                <a:solidFill>
                  <a:srgbClr val="000000"/>
                </a:solidFill>
                <a:latin typeface="Verdana"/>
                <a:ea typeface="ＭＳ Ｐゴシック" charset="0"/>
                <a:cs typeface="Verdana"/>
              </a:rPr>
              <a:t>25 m</a:t>
            </a:r>
            <a:r>
              <a:rPr lang="en-US" sz="1600" dirty="0">
                <a:solidFill>
                  <a:srgbClr val="000000"/>
                </a:solidFill>
                <a:latin typeface="Verdana"/>
                <a:ea typeface="ＭＳ Ｐゴシック" charset="0"/>
                <a:cs typeface="Verdana"/>
              </a:rPr>
              <a:t> </a:t>
            </a:r>
          </a:p>
          <a:p>
            <a:pPr marL="285750" indent="-285750" defTabSz="457200">
              <a:buFont typeface="Arial"/>
              <a:buChar char="•"/>
              <a:defRPr/>
            </a:pPr>
            <a:r>
              <a:rPr lang="en-US" sz="1600" dirty="0">
                <a:solidFill>
                  <a:srgbClr val="000000"/>
                </a:solidFill>
                <a:latin typeface="Verdana"/>
                <a:ea typeface="ＭＳ Ｐゴシック" charset="0"/>
                <a:cs typeface="Verdana"/>
              </a:rPr>
              <a:t>proton beam intensity: </a:t>
            </a:r>
            <a:r>
              <a:rPr lang="en-US" sz="1600" b="1" dirty="0">
                <a:solidFill>
                  <a:srgbClr val="000000"/>
                </a:solidFill>
                <a:latin typeface="Verdana"/>
                <a:ea typeface="ＭＳ Ｐゴシック" charset="0"/>
                <a:cs typeface="Verdana"/>
              </a:rPr>
              <a:t>5*10</a:t>
            </a:r>
            <a:r>
              <a:rPr lang="en-US" sz="1600" b="1" baseline="30000" dirty="0">
                <a:solidFill>
                  <a:srgbClr val="000000"/>
                </a:solidFill>
                <a:latin typeface="Verdana"/>
                <a:ea typeface="ＭＳ Ｐゴシック" charset="0"/>
                <a:cs typeface="Verdana"/>
              </a:rPr>
              <a:t>10</a:t>
            </a:r>
            <a:r>
              <a:rPr lang="en-US" sz="1600" b="1" dirty="0">
                <a:solidFill>
                  <a:srgbClr val="000000"/>
                </a:solidFill>
                <a:latin typeface="Verdana"/>
                <a:ea typeface="ＭＳ Ｐゴシック" charset="0"/>
                <a:cs typeface="Verdana"/>
              </a:rPr>
              <a:t> </a:t>
            </a:r>
            <a:r>
              <a:rPr lang="en-US" sz="1600" dirty="0">
                <a:solidFill>
                  <a:srgbClr val="000000"/>
                </a:solidFill>
                <a:latin typeface="Verdana"/>
                <a:ea typeface="ＭＳ Ｐゴシック" charset="0"/>
                <a:cs typeface="Verdana"/>
              </a:rPr>
              <a:t>(at GSI)</a:t>
            </a:r>
            <a:r>
              <a:rPr lang="en-US" sz="1600" dirty="0" smtClean="0">
                <a:solidFill>
                  <a:srgbClr val="000000"/>
                </a:solidFill>
                <a:latin typeface="Verdana"/>
                <a:ea typeface="ＭＳ Ｐゴシック" charset="0"/>
                <a:cs typeface="Verdana"/>
              </a:rPr>
              <a:t>,</a:t>
            </a:r>
            <a:br>
              <a:rPr lang="en-US" sz="1600" dirty="0" smtClean="0">
                <a:solidFill>
                  <a:srgbClr val="000000"/>
                </a:solidFill>
                <a:latin typeface="Verdana"/>
                <a:ea typeface="ＭＳ Ｐゴシック" charset="0"/>
                <a:cs typeface="Verdana"/>
              </a:rPr>
            </a:br>
            <a:r>
              <a:rPr lang="en-US" sz="1600" dirty="0" smtClean="0">
                <a:solidFill>
                  <a:srgbClr val="000000"/>
                </a:solidFill>
                <a:latin typeface="Verdana"/>
                <a:ea typeface="ＭＳ Ｐゴシック" charset="0"/>
                <a:cs typeface="Verdana"/>
              </a:rPr>
              <a:t>					</a:t>
            </a:r>
            <a:r>
              <a:rPr lang="ru-RU" sz="1600" dirty="0" smtClean="0">
                <a:solidFill>
                  <a:srgbClr val="000000"/>
                </a:solidFill>
                <a:latin typeface="Verdana"/>
                <a:ea typeface="ＭＳ Ｐゴシック" charset="0"/>
                <a:cs typeface="Verdana"/>
              </a:rPr>
              <a:t>2.5</a:t>
            </a:r>
            <a:r>
              <a:rPr lang="en-US" sz="1600" dirty="0" smtClean="0">
                <a:solidFill>
                  <a:srgbClr val="000000"/>
                </a:solidFill>
                <a:latin typeface="Verdana"/>
                <a:ea typeface="ＭＳ Ｐゴシック" charset="0"/>
                <a:cs typeface="Verdana"/>
              </a:rPr>
              <a:t>*10</a:t>
            </a:r>
            <a:r>
              <a:rPr lang="en-US" sz="1600" baseline="30000" dirty="0" smtClean="0">
                <a:solidFill>
                  <a:srgbClr val="000000"/>
                </a:solidFill>
                <a:latin typeface="Verdana"/>
                <a:ea typeface="ＭＳ Ｐゴシック" charset="0"/>
                <a:cs typeface="Verdana"/>
              </a:rPr>
              <a:t>1</a:t>
            </a:r>
            <a:r>
              <a:rPr lang="ru-RU" sz="1600" baseline="30000" dirty="0" smtClean="0">
                <a:solidFill>
                  <a:srgbClr val="000000"/>
                </a:solidFill>
                <a:latin typeface="Verdana"/>
                <a:ea typeface="ＭＳ Ｐゴシック" charset="0"/>
                <a:cs typeface="Verdana"/>
              </a:rPr>
              <a:t>3</a:t>
            </a:r>
            <a:r>
              <a:rPr lang="en-US" sz="1600" dirty="0" smtClean="0">
                <a:solidFill>
                  <a:srgbClr val="000000"/>
                </a:solidFill>
                <a:latin typeface="Verdana"/>
                <a:ea typeface="ＭＳ Ｐゴシック" charset="0"/>
                <a:cs typeface="Verdana"/>
              </a:rPr>
              <a:t> </a:t>
            </a:r>
            <a:r>
              <a:rPr lang="en-US" sz="1600" dirty="0">
                <a:solidFill>
                  <a:srgbClr val="000000"/>
                </a:solidFill>
                <a:latin typeface="Verdana"/>
                <a:ea typeface="ＭＳ Ｐゴシック" charset="0"/>
                <a:cs typeface="Verdana"/>
              </a:rPr>
              <a:t>(at FAIR</a:t>
            </a:r>
            <a:r>
              <a:rPr lang="en-US" sz="1600" dirty="0" smtClean="0">
                <a:solidFill>
                  <a:srgbClr val="000000"/>
                </a:solidFill>
                <a:latin typeface="Verdana"/>
                <a:ea typeface="ＭＳ Ｐゴシック" charset="0"/>
                <a:cs typeface="Verdana"/>
              </a:rPr>
              <a:t>)</a:t>
            </a:r>
            <a:endParaRPr lang="ru-RU" sz="1600" dirty="0" smtClean="0">
              <a:solidFill>
                <a:srgbClr val="000000"/>
              </a:solidFill>
              <a:latin typeface="Verdana"/>
              <a:ea typeface="ＭＳ Ｐゴシック" charset="0"/>
              <a:cs typeface="Verdana"/>
            </a:endParaRPr>
          </a:p>
          <a:p>
            <a:pPr marL="285750" indent="-285750" defTabSz="457200">
              <a:buFont typeface="Arial"/>
              <a:buChar char="•"/>
              <a:defRPr/>
            </a:pPr>
            <a:r>
              <a:rPr lang="en-US" sz="1600" dirty="0">
                <a:solidFill>
                  <a:srgbClr val="000000"/>
                </a:solidFill>
                <a:latin typeface="Verdana"/>
                <a:ea typeface="ＭＳ Ｐゴシック" charset="0"/>
                <a:cs typeface="Verdana"/>
              </a:rPr>
              <a:t>c</a:t>
            </a:r>
            <a:r>
              <a:rPr lang="en-US" sz="1600" dirty="0" smtClean="0">
                <a:solidFill>
                  <a:srgbClr val="000000"/>
                </a:solidFill>
                <a:latin typeface="Verdana"/>
                <a:ea typeface="ＭＳ Ｐゴシック" charset="0"/>
                <a:cs typeface="Verdana"/>
              </a:rPr>
              <a:t>hromatic length:  ~</a:t>
            </a:r>
            <a:r>
              <a:rPr lang="en-US" sz="1600" b="1" dirty="0" smtClean="0">
                <a:solidFill>
                  <a:srgbClr val="000000"/>
                </a:solidFill>
                <a:latin typeface="Verdana"/>
                <a:ea typeface="ＭＳ Ｐゴシック" charset="0"/>
                <a:cs typeface="Verdana"/>
              </a:rPr>
              <a:t>3</a:t>
            </a:r>
            <a:r>
              <a:rPr lang="en-US" sz="1600" dirty="0" smtClean="0">
                <a:solidFill>
                  <a:srgbClr val="000000"/>
                </a:solidFill>
                <a:latin typeface="Verdana"/>
                <a:ea typeface="ＭＳ Ｐゴシック" charset="0"/>
                <a:cs typeface="Verdana"/>
              </a:rPr>
              <a:t> m</a:t>
            </a:r>
            <a:endParaRPr lang="ru-RU" sz="1600" dirty="0">
              <a:solidFill>
                <a:srgbClr val="000000"/>
              </a:solidFill>
              <a:latin typeface="Verdana"/>
              <a:ea typeface="ＭＳ Ｐゴシック" charset="0"/>
              <a:cs typeface="Verdana"/>
            </a:endParaRPr>
          </a:p>
        </p:txBody>
      </p:sp>
      <p:pic>
        <p:nvPicPr>
          <p:cNvPr id="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6142" y="2496619"/>
            <a:ext cx="3591321" cy="41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409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4313" y="3043834"/>
            <a:ext cx="8252354" cy="308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7"/>
          <p:cNvSpPr>
            <a:spLocks noChangeArrowheads="1"/>
          </p:cNvSpPr>
          <p:nvPr/>
        </p:nvSpPr>
        <p:spPr bwMode="auto">
          <a:xfrm>
            <a:off x="214313" y="0"/>
            <a:ext cx="8929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dirty="0" smtClean="0">
                <a:solidFill>
                  <a:srgbClr val="000000"/>
                </a:solidFill>
                <a:latin typeface="Arial"/>
                <a:ea typeface="ＭＳ Ｐゴシック" charset="0"/>
                <a:cs typeface="Arial"/>
              </a:rPr>
              <a:t>Prototype of PRIOR at HHT experimental area at GSI</a:t>
            </a:r>
            <a:endParaRPr lang="ru-RU" sz="2400" b="1" dirty="0">
              <a:solidFill>
                <a:srgbClr val="000000"/>
              </a:solidFill>
              <a:latin typeface="Arial"/>
              <a:ea typeface="ＭＳ Ｐゴシック" charset="0"/>
              <a:cs typeface="Arial"/>
            </a:endParaRPr>
          </a:p>
        </p:txBody>
      </p:sp>
      <p:pic>
        <p:nvPicPr>
          <p:cNvPr id="8" name="Picture 7" descr="photos_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487" y="581282"/>
            <a:ext cx="8645030" cy="2026779"/>
          </a:xfrm>
          <a:prstGeom prst="rect">
            <a:avLst/>
          </a:prstGeom>
        </p:spPr>
      </p:pic>
      <p:cxnSp>
        <p:nvCxnSpPr>
          <p:cNvPr id="11" name="Straight Arrow Connector 10"/>
          <p:cNvCxnSpPr/>
          <p:nvPr/>
        </p:nvCxnSpPr>
        <p:spPr bwMode="auto">
          <a:xfrm flipH="1" flipV="1">
            <a:off x="3657932" y="1615032"/>
            <a:ext cx="2082468" cy="2270684"/>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cxnSp>
        <p:nvCxnSpPr>
          <p:cNvPr id="13" name="Straight Arrow Connector 12"/>
          <p:cNvCxnSpPr/>
          <p:nvPr/>
        </p:nvCxnSpPr>
        <p:spPr bwMode="auto">
          <a:xfrm flipH="1" flipV="1">
            <a:off x="6921500" y="1615031"/>
            <a:ext cx="947278" cy="2270685"/>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cxnSp>
        <p:nvCxnSpPr>
          <p:cNvPr id="24" name="Straight Arrow Connector 23"/>
          <p:cNvCxnSpPr/>
          <p:nvPr/>
        </p:nvCxnSpPr>
        <p:spPr bwMode="auto">
          <a:xfrm flipH="1" flipV="1">
            <a:off x="1" y="1615031"/>
            <a:ext cx="647699" cy="2972254"/>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cxnSp>
        <p:nvCxnSpPr>
          <p:cNvPr id="17" name="Straight Arrow Connector 16"/>
          <p:cNvCxnSpPr/>
          <p:nvPr/>
        </p:nvCxnSpPr>
        <p:spPr bwMode="auto">
          <a:xfrm flipH="1" flipV="1">
            <a:off x="1803400" y="2070100"/>
            <a:ext cx="635000" cy="1815616"/>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sp>
        <p:nvSpPr>
          <p:cNvPr id="19" name="Oval 18"/>
          <p:cNvSpPr/>
          <p:nvPr/>
        </p:nvSpPr>
        <p:spPr bwMode="auto">
          <a:xfrm>
            <a:off x="1498599" y="3697788"/>
            <a:ext cx="3823948" cy="1256322"/>
          </a:xfrm>
          <a:prstGeom prst="ellipse">
            <a:avLst/>
          </a:prstGeom>
          <a:solidFill>
            <a:schemeClr val="accent1">
              <a:alpha val="1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smtClean="0">
              <a:solidFill>
                <a:srgbClr val="000000"/>
              </a:solidFill>
              <a:latin typeface="Times New Roman" charset="0"/>
            </a:endParaRPr>
          </a:p>
        </p:txBody>
      </p:sp>
      <p:sp>
        <p:nvSpPr>
          <p:cNvPr id="20" name="Rectangle 5"/>
          <p:cNvSpPr>
            <a:spLocks noChangeArrowheads="1"/>
          </p:cNvSpPr>
          <p:nvPr/>
        </p:nvSpPr>
        <p:spPr bwMode="auto">
          <a:xfrm>
            <a:off x="3361267" y="6275604"/>
            <a:ext cx="3454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Magnifying/imaging section </a:t>
            </a:r>
            <a:endParaRPr lang="en-US" dirty="0">
              <a:solidFill>
                <a:srgbClr val="000000"/>
              </a:solidFill>
              <a:latin typeface="Times New Roman" charset="0"/>
              <a:ea typeface="Calibri" charset="0"/>
              <a:cs typeface="Times New Roman" charset="0"/>
            </a:endParaRPr>
          </a:p>
        </p:txBody>
      </p:sp>
      <p:sp>
        <p:nvSpPr>
          <p:cNvPr id="22" name="Rectangle 5"/>
          <p:cNvSpPr>
            <a:spLocks noChangeArrowheads="1"/>
          </p:cNvSpPr>
          <p:nvPr/>
        </p:nvSpPr>
        <p:spPr bwMode="auto">
          <a:xfrm>
            <a:off x="6392971" y="6130974"/>
            <a:ext cx="2497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dirty="0" smtClean="0">
                <a:solidFill>
                  <a:srgbClr val="000000"/>
                </a:solidFill>
                <a:latin typeface="Times New Roman" charset="0"/>
                <a:ea typeface="Calibri" charset="0"/>
                <a:cs typeface="Times New Roman" charset="0"/>
              </a:rPr>
              <a:t>Matching section</a:t>
            </a:r>
            <a:endParaRPr lang="en-US" dirty="0">
              <a:solidFill>
                <a:srgbClr val="000000"/>
              </a:solidFill>
              <a:latin typeface="Times New Roman" charset="0"/>
              <a:ea typeface="Calibri" charset="0"/>
              <a:cs typeface="Times New Roman" charset="0"/>
            </a:endParaRPr>
          </a:p>
        </p:txBody>
      </p:sp>
      <p:cxnSp>
        <p:nvCxnSpPr>
          <p:cNvPr id="25" name="Straight Arrow Connector 24"/>
          <p:cNvCxnSpPr>
            <a:endCxn id="27" idx="4"/>
          </p:cNvCxnSpPr>
          <p:nvPr/>
        </p:nvCxnSpPr>
        <p:spPr bwMode="auto">
          <a:xfrm flipH="1" flipV="1">
            <a:off x="7496703" y="4913271"/>
            <a:ext cx="372075" cy="1217703"/>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cxnSp>
        <p:nvCxnSpPr>
          <p:cNvPr id="26" name="Straight Arrow Connector 25"/>
          <p:cNvCxnSpPr/>
          <p:nvPr/>
        </p:nvCxnSpPr>
        <p:spPr bwMode="auto">
          <a:xfrm flipH="1" flipV="1">
            <a:off x="4845700" y="4587285"/>
            <a:ext cx="593420" cy="1688319"/>
          </a:xfrm>
          <a:prstGeom prst="straightConnector1">
            <a:avLst/>
          </a:prstGeom>
          <a:solidFill>
            <a:schemeClr val="accent1"/>
          </a:solidFill>
          <a:ln w="38100" cap="flat" cmpd="sng" algn="ctr">
            <a:solidFill>
              <a:srgbClr val="008000"/>
            </a:solidFill>
            <a:prstDash val="solid"/>
            <a:round/>
            <a:headEnd type="none" w="med" len="med"/>
            <a:tailEnd type="arrow"/>
          </a:ln>
          <a:effectLst/>
        </p:spPr>
      </p:cxnSp>
      <p:sp>
        <p:nvSpPr>
          <p:cNvPr id="27" name="Oval 26"/>
          <p:cNvSpPr/>
          <p:nvPr/>
        </p:nvSpPr>
        <p:spPr bwMode="auto">
          <a:xfrm>
            <a:off x="6392971" y="3885716"/>
            <a:ext cx="2207463" cy="1027555"/>
          </a:xfrm>
          <a:prstGeom prst="ellipse">
            <a:avLst/>
          </a:prstGeom>
          <a:solidFill>
            <a:schemeClr val="accent1">
              <a:alpha val="1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2400" smtClean="0">
              <a:solidFill>
                <a:srgbClr val="000000"/>
              </a:solidFill>
              <a:latin typeface="Times New Roman" charset="0"/>
            </a:endParaRPr>
          </a:p>
        </p:txBody>
      </p:sp>
      <p:sp>
        <p:nvSpPr>
          <p:cNvPr id="32" name="Стрелка вправо 18"/>
          <p:cNvSpPr>
            <a:spLocks noChangeArrowheads="1"/>
          </p:cNvSpPr>
          <p:nvPr/>
        </p:nvSpPr>
        <p:spPr bwMode="auto">
          <a:xfrm rot="10800000">
            <a:off x="643342" y="6641225"/>
            <a:ext cx="1260899" cy="136525"/>
          </a:xfrm>
          <a:prstGeom prst="rightArrow">
            <a:avLst>
              <a:gd name="adj1" fmla="val 50000"/>
              <a:gd name="adj2" fmla="val 50000"/>
            </a:avLst>
          </a:prstGeom>
          <a:solidFill>
            <a:schemeClr val="accent1"/>
          </a:solidFill>
          <a:ln w="9525">
            <a:solidFill>
              <a:schemeClr val="tx1"/>
            </a:solidFill>
            <a:round/>
            <a:headEnd/>
            <a:tailEnd/>
          </a:ln>
        </p:spPr>
        <p:txBody>
          <a:bodyPr/>
          <a:lstStyle/>
          <a:p>
            <a:pPr defTabSz="457200"/>
            <a:endParaRPr lang="en-US" smtClean="0">
              <a:solidFill>
                <a:srgbClr val="000000"/>
              </a:solidFill>
              <a:latin typeface="Times New Roman"/>
              <a:cs typeface="ＭＳ Ｐゴシック" charset="0"/>
            </a:endParaRPr>
          </a:p>
        </p:txBody>
      </p:sp>
      <p:sp>
        <p:nvSpPr>
          <p:cNvPr id="33" name="Rectangle 5"/>
          <p:cNvSpPr>
            <a:spLocks noChangeArrowheads="1"/>
          </p:cNvSpPr>
          <p:nvPr/>
        </p:nvSpPr>
        <p:spPr bwMode="auto">
          <a:xfrm>
            <a:off x="-423457" y="6290992"/>
            <a:ext cx="29805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sz="1400" dirty="0">
                <a:solidFill>
                  <a:srgbClr val="000000"/>
                </a:solidFill>
                <a:latin typeface="Times New Roman" charset="0"/>
                <a:ea typeface="Calibri" charset="0"/>
                <a:cs typeface="Times New Roman" charset="0"/>
              </a:rPr>
              <a:t>p</a:t>
            </a:r>
            <a:r>
              <a:rPr lang="en-US" sz="1400" dirty="0" smtClean="0">
                <a:solidFill>
                  <a:srgbClr val="000000"/>
                </a:solidFill>
                <a:latin typeface="Times New Roman" charset="0"/>
                <a:ea typeface="Calibri" charset="0"/>
                <a:cs typeface="Times New Roman" charset="0"/>
              </a:rPr>
              <a:t>roton beam direction</a:t>
            </a:r>
            <a:endParaRPr lang="en-US" sz="1400" dirty="0">
              <a:solidFill>
                <a:srgbClr val="000000"/>
              </a:solidFill>
              <a:latin typeface="Times New Roman" charset="0"/>
              <a:ea typeface="Calibri" charset="0"/>
              <a:cs typeface="Times New Roman" charset="0"/>
            </a:endParaRPr>
          </a:p>
        </p:txBody>
      </p:sp>
    </p:spTree>
    <p:extLst>
      <p:ext uri="{BB962C8B-B14F-4D97-AF65-F5344CB8AC3E}">
        <p14:creationId xmlns:p14="http://schemas.microsoft.com/office/powerpoint/2010/main" val="2823945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5" name="Рисунок 8" descr="PMQ_E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350" y="446088"/>
            <a:ext cx="518477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Прямоугольник 6"/>
          <p:cNvSpPr>
            <a:spLocks noChangeArrowheads="1"/>
          </p:cNvSpPr>
          <p:nvPr/>
        </p:nvSpPr>
        <p:spPr bwMode="auto">
          <a:xfrm>
            <a:off x="107950" y="3429000"/>
            <a:ext cx="62992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600" b="1" dirty="0">
                <a:solidFill>
                  <a:srgbClr val="000000"/>
                </a:solidFill>
                <a:latin typeface="Times New Roman" charset="0"/>
                <a:ea typeface="ＭＳ Ｐゴシック" charset="0"/>
              </a:rPr>
              <a:t>Main parameters of PMQ lenses:</a:t>
            </a:r>
          </a:p>
          <a:p>
            <a:pPr defTabSz="914400" fontAlgn="base">
              <a:spcBef>
                <a:spcPct val="0"/>
              </a:spcBef>
              <a:spcAft>
                <a:spcPct val="0"/>
              </a:spcAft>
            </a:pPr>
            <a:endParaRPr lang="en-US" sz="1600" b="1" dirty="0">
              <a:solidFill>
                <a:srgbClr val="000000"/>
              </a:solidFill>
              <a:latin typeface="Times New Roman" charset="0"/>
              <a:ea typeface="ＭＳ Ｐゴシック" charset="0"/>
            </a:endParaRPr>
          </a:p>
          <a:p>
            <a:pPr defTabSz="914400" fontAlgn="base">
              <a:spcBef>
                <a:spcPct val="0"/>
              </a:spcBef>
              <a:spcAft>
                <a:spcPct val="0"/>
              </a:spcAft>
            </a:pPr>
            <a:r>
              <a:rPr lang="en-US" sz="1600" b="1" dirty="0">
                <a:solidFill>
                  <a:srgbClr val="000000"/>
                </a:solidFill>
                <a:latin typeface="Times New Roman" charset="0"/>
                <a:ea typeface="ＭＳ Ｐゴシック" charset="0"/>
              </a:rPr>
              <a:t>PMQ quantity:           4</a:t>
            </a:r>
          </a:p>
          <a:p>
            <a:pPr defTabSz="914400" fontAlgn="base">
              <a:spcBef>
                <a:spcPct val="0"/>
              </a:spcBef>
              <a:spcAft>
                <a:spcPct val="0"/>
              </a:spcAft>
            </a:pPr>
            <a:r>
              <a:rPr lang="en-US" sz="1600" b="1" dirty="0">
                <a:solidFill>
                  <a:srgbClr val="000000"/>
                </a:solidFill>
                <a:latin typeface="Times New Roman" charset="0"/>
                <a:ea typeface="ＭＳ Ｐゴシック" charset="0"/>
              </a:rPr>
              <a:t>Pole tip field:             1.83 T</a:t>
            </a:r>
          </a:p>
          <a:p>
            <a:pPr defTabSz="914400" fontAlgn="base">
              <a:spcBef>
                <a:spcPct val="0"/>
              </a:spcBef>
              <a:spcAft>
                <a:spcPct val="0"/>
              </a:spcAft>
            </a:pPr>
            <a:r>
              <a:rPr lang="en-US" sz="1600" b="1" dirty="0">
                <a:solidFill>
                  <a:srgbClr val="000000"/>
                </a:solidFill>
                <a:latin typeface="Times New Roman" charset="0"/>
                <a:ea typeface="ＭＳ Ｐゴシック" charset="0"/>
              </a:rPr>
              <a:t>Field gradient:            122 T/m</a:t>
            </a:r>
          </a:p>
          <a:p>
            <a:pPr defTabSz="914400" fontAlgn="base">
              <a:spcBef>
                <a:spcPct val="0"/>
              </a:spcBef>
              <a:spcAft>
                <a:spcPct val="0"/>
              </a:spcAft>
            </a:pPr>
            <a:r>
              <a:rPr lang="en-US" sz="1600" b="1" dirty="0">
                <a:solidFill>
                  <a:srgbClr val="000000"/>
                </a:solidFill>
                <a:latin typeface="Times New Roman" charset="0"/>
                <a:ea typeface="ＭＳ Ｐゴシック" charset="0"/>
              </a:rPr>
              <a:t>Nonlinearity:             &lt;0.9%</a:t>
            </a:r>
          </a:p>
          <a:p>
            <a:pPr defTabSz="914400" fontAlgn="base">
              <a:spcBef>
                <a:spcPct val="0"/>
              </a:spcBef>
              <a:spcAft>
                <a:spcPct val="0"/>
              </a:spcAft>
            </a:pPr>
            <a:r>
              <a:rPr lang="en-US" sz="1600" b="1" dirty="0">
                <a:solidFill>
                  <a:srgbClr val="000000"/>
                </a:solidFill>
                <a:latin typeface="Times New Roman" charset="0"/>
                <a:ea typeface="ＭＳ Ｐゴシック" charset="0"/>
              </a:rPr>
              <a:t>Two layer structure with trapezoidal sectors</a:t>
            </a:r>
          </a:p>
          <a:p>
            <a:pPr defTabSz="914400" fontAlgn="base">
              <a:spcBef>
                <a:spcPct val="0"/>
              </a:spcBef>
              <a:spcAft>
                <a:spcPct val="0"/>
              </a:spcAft>
            </a:pPr>
            <a:r>
              <a:rPr lang="en-US" sz="1600" b="1" dirty="0">
                <a:solidFill>
                  <a:srgbClr val="000000"/>
                </a:solidFill>
                <a:latin typeface="Times New Roman" charset="0"/>
                <a:ea typeface="ＭＳ Ｐゴシック" charset="0"/>
              </a:rPr>
              <a:t>Magnetic element material: </a:t>
            </a:r>
            <a:r>
              <a:rPr lang="en-US" sz="1600" b="1" dirty="0" err="1">
                <a:solidFill>
                  <a:srgbClr val="000000"/>
                </a:solidFill>
                <a:latin typeface="Times New Roman" charset="0"/>
                <a:ea typeface="ＭＳ Ｐゴシック" charset="0"/>
              </a:rPr>
              <a:t>NdFeB</a:t>
            </a:r>
            <a:endParaRPr lang="en-US" sz="1600" b="1" dirty="0">
              <a:solidFill>
                <a:srgbClr val="000000"/>
              </a:solidFill>
              <a:latin typeface="Times New Roman" charset="0"/>
              <a:ea typeface="ＭＳ Ｐゴシック" charset="0"/>
            </a:endParaRPr>
          </a:p>
          <a:p>
            <a:pPr defTabSz="914400" fontAlgn="base">
              <a:spcBef>
                <a:spcPct val="0"/>
              </a:spcBef>
              <a:spcAft>
                <a:spcPct val="0"/>
              </a:spcAft>
            </a:pPr>
            <a:r>
              <a:rPr lang="en-US" sz="1600" b="1" dirty="0">
                <a:solidFill>
                  <a:srgbClr val="000000"/>
                </a:solidFill>
                <a:latin typeface="Times New Roman" charset="0"/>
                <a:ea typeface="ＭＳ Ｐゴシック" charset="0"/>
              </a:rPr>
              <a:t>Aperture diameter:  30 mm  ;Outer diam. 210 mm</a:t>
            </a:r>
          </a:p>
          <a:p>
            <a:pPr defTabSz="914400" fontAlgn="base">
              <a:spcBef>
                <a:spcPct val="0"/>
              </a:spcBef>
              <a:spcAft>
                <a:spcPct val="0"/>
              </a:spcAft>
            </a:pPr>
            <a:r>
              <a:rPr lang="en-US" sz="1600" b="1" dirty="0">
                <a:solidFill>
                  <a:srgbClr val="000000"/>
                </a:solidFill>
                <a:latin typeface="Times New Roman" charset="0"/>
                <a:ea typeface="ＭＳ Ｐゴシック" charset="0"/>
              </a:rPr>
              <a:t>PMQ Length: </a:t>
            </a:r>
            <a:r>
              <a:rPr lang="en-US" sz="1600" b="1" dirty="0">
                <a:solidFill>
                  <a:srgbClr val="FF0000"/>
                </a:solidFill>
                <a:latin typeface="Times New Roman" charset="0"/>
                <a:ea typeface="ＭＳ Ｐゴシック" charset="0"/>
              </a:rPr>
              <a:t>180mm (144 mm) </a:t>
            </a:r>
            <a:r>
              <a:rPr lang="en-US" sz="1600" b="1" dirty="0">
                <a:solidFill>
                  <a:srgbClr val="000000"/>
                </a:solidFill>
                <a:latin typeface="Times New Roman" charset="0"/>
                <a:ea typeface="ＭＳ Ｐゴシック" charset="0"/>
              </a:rPr>
              <a:t>(4 modules+1 dummy) </a:t>
            </a:r>
          </a:p>
          <a:p>
            <a:pPr defTabSz="914400" fontAlgn="base">
              <a:spcBef>
                <a:spcPct val="0"/>
              </a:spcBef>
              <a:spcAft>
                <a:spcPct val="0"/>
              </a:spcAft>
            </a:pPr>
            <a:r>
              <a:rPr lang="en-US" sz="1600" b="1" dirty="0">
                <a:solidFill>
                  <a:srgbClr val="FF0000"/>
                </a:solidFill>
                <a:latin typeface="Times New Roman" charset="0"/>
                <a:ea typeface="ＭＳ Ｐゴシック" charset="0"/>
              </a:rPr>
              <a:t>                         360mm (288 mm) </a:t>
            </a:r>
            <a:r>
              <a:rPr lang="en-US" sz="1600" b="1" dirty="0">
                <a:solidFill>
                  <a:srgbClr val="000000"/>
                </a:solidFill>
                <a:latin typeface="Times New Roman" charset="0"/>
                <a:ea typeface="ＭＳ Ｐゴシック" charset="0"/>
              </a:rPr>
              <a:t>(8 modules +2 dummy)</a:t>
            </a:r>
          </a:p>
          <a:p>
            <a:pPr defTabSz="914400" fontAlgn="base">
              <a:spcBef>
                <a:spcPct val="0"/>
              </a:spcBef>
              <a:spcAft>
                <a:spcPct val="0"/>
              </a:spcAft>
            </a:pPr>
            <a:r>
              <a:rPr lang="en-US" sz="1600" b="1" dirty="0">
                <a:solidFill>
                  <a:srgbClr val="FF0000"/>
                </a:solidFill>
                <a:latin typeface="Times New Roman" charset="0"/>
                <a:ea typeface="ＭＳ Ｐゴシック" charset="0"/>
              </a:rPr>
              <a:t>Possibility to use same lenses at FAIR (10 </a:t>
            </a:r>
            <a:r>
              <a:rPr lang="en-US" sz="1600" b="1" dirty="0" err="1">
                <a:solidFill>
                  <a:srgbClr val="FF0000"/>
                </a:solidFill>
                <a:latin typeface="Times New Roman" charset="0"/>
                <a:ea typeface="ＭＳ Ｐゴシック" charset="0"/>
              </a:rPr>
              <a:t>GeV</a:t>
            </a:r>
            <a:r>
              <a:rPr lang="en-US" sz="1600" b="1" dirty="0">
                <a:solidFill>
                  <a:srgbClr val="FF0000"/>
                </a:solidFill>
                <a:latin typeface="Times New Roman" charset="0"/>
                <a:ea typeface="ＭＳ Ｐゴシック" charset="0"/>
              </a:rPr>
              <a:t> proton beam) </a:t>
            </a:r>
          </a:p>
          <a:p>
            <a:pPr defTabSz="914400" fontAlgn="base">
              <a:spcBef>
                <a:spcPct val="0"/>
              </a:spcBef>
              <a:spcAft>
                <a:spcPct val="0"/>
              </a:spcAft>
            </a:pPr>
            <a:r>
              <a:rPr lang="en-US" sz="1600" b="1" dirty="0">
                <a:solidFill>
                  <a:srgbClr val="FF0000"/>
                </a:solidFill>
                <a:latin typeface="Times New Roman" charset="0"/>
                <a:ea typeface="ＭＳ Ｐゴシック" charset="0"/>
              </a:rPr>
              <a:t>with addition modules  </a:t>
            </a:r>
          </a:p>
        </p:txBody>
      </p:sp>
      <p:sp>
        <p:nvSpPr>
          <p:cNvPr id="26628" name="Rectangle 7"/>
          <p:cNvSpPr>
            <a:spLocks noChangeArrowheads="1"/>
          </p:cNvSpPr>
          <p:nvPr/>
        </p:nvSpPr>
        <p:spPr bwMode="auto">
          <a:xfrm>
            <a:off x="450850" y="765175"/>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1600" b="1" dirty="0">
                <a:solidFill>
                  <a:srgbClr val="000000"/>
                </a:solidFill>
                <a:latin typeface="Times New Roman" charset="0"/>
                <a:ea typeface="ＭＳ Ｐゴシック" charset="0"/>
              </a:rPr>
              <a:t>Al</a:t>
            </a:r>
            <a:endParaRPr lang="ru-RU" sz="1600" b="1" dirty="0">
              <a:solidFill>
                <a:srgbClr val="000000"/>
              </a:solidFill>
              <a:latin typeface="Times New Roman" charset="0"/>
              <a:ea typeface="ＭＳ Ｐゴシック" charset="0"/>
            </a:endParaRPr>
          </a:p>
        </p:txBody>
      </p:sp>
      <p:pic>
        <p:nvPicPr>
          <p:cNvPr id="26629" name="Рисунок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59563" y="692150"/>
            <a:ext cx="23256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5"/>
          <p:cNvSpPr>
            <a:spLocks noChangeArrowheads="1"/>
          </p:cNvSpPr>
          <p:nvPr/>
        </p:nvSpPr>
        <p:spPr bwMode="auto">
          <a:xfrm>
            <a:off x="5940425" y="2636838"/>
            <a:ext cx="35353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357188" algn="ctr" defTabSz="914400" eaLnBrk="0" fontAlgn="base" hangingPunct="0">
              <a:spcBef>
                <a:spcPct val="0"/>
              </a:spcBef>
              <a:spcAft>
                <a:spcPct val="0"/>
              </a:spcAft>
              <a:tabLst>
                <a:tab pos="0" algn="l"/>
              </a:tabLst>
            </a:pPr>
            <a:r>
              <a:rPr lang="en-US" sz="1100" dirty="0">
                <a:solidFill>
                  <a:srgbClr val="000000"/>
                </a:solidFill>
                <a:latin typeface="Verdana" charset="0"/>
                <a:ea typeface="ＭＳ Ｐゴシック" charset="0"/>
                <a:cs typeface="Calibri" charset="0"/>
              </a:rPr>
              <a:t>One </a:t>
            </a:r>
            <a:r>
              <a:rPr lang="en-US" sz="1100" dirty="0" err="1">
                <a:solidFill>
                  <a:srgbClr val="000000"/>
                </a:solidFill>
                <a:latin typeface="Verdana" charset="0"/>
                <a:ea typeface="ＭＳ Ｐゴシック" charset="0"/>
                <a:cs typeface="Calibri" charset="0"/>
              </a:rPr>
              <a:t>quadrupole</a:t>
            </a:r>
            <a:r>
              <a:rPr lang="en-US" sz="1100" dirty="0">
                <a:solidFill>
                  <a:srgbClr val="000000"/>
                </a:solidFill>
                <a:latin typeface="Verdana" charset="0"/>
                <a:ea typeface="ＭＳ Ｐゴシック" charset="0"/>
                <a:cs typeface="Calibri" charset="0"/>
              </a:rPr>
              <a:t> module </a:t>
            </a:r>
            <a:endParaRPr lang="ru-RU" sz="1100" dirty="0">
              <a:solidFill>
                <a:srgbClr val="000000"/>
              </a:solidFill>
              <a:latin typeface="Verdana" charset="0"/>
              <a:ea typeface="ＭＳ Ｐゴシック" charset="0"/>
              <a:cs typeface="Calibri" charset="0"/>
            </a:endParaRPr>
          </a:p>
          <a:p>
            <a:pPr indent="357188" algn="ctr" defTabSz="914400" eaLnBrk="0" fontAlgn="base" hangingPunct="0">
              <a:spcBef>
                <a:spcPct val="0"/>
              </a:spcBef>
              <a:spcAft>
                <a:spcPct val="0"/>
              </a:spcAft>
              <a:tabLst>
                <a:tab pos="0" algn="l"/>
              </a:tabLst>
            </a:pPr>
            <a:r>
              <a:rPr lang="en-US" sz="1100" dirty="0">
                <a:solidFill>
                  <a:srgbClr val="000000"/>
                </a:solidFill>
                <a:latin typeface="Verdana" charset="0"/>
                <a:ea typeface="ＭＳ Ｐゴシック" charset="0"/>
                <a:cs typeface="Calibri" charset="0"/>
              </a:rPr>
              <a:t>in metal case </a:t>
            </a:r>
          </a:p>
        </p:txBody>
      </p:sp>
      <p:pic>
        <p:nvPicPr>
          <p:cNvPr id="26633" name="Picture 3" descr="PMQ2_E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94363" y="3190875"/>
            <a:ext cx="3290887" cy="322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
          <p:cNvSpPr>
            <a:spLocks/>
          </p:cNvSpPr>
          <p:nvPr/>
        </p:nvSpPr>
        <p:spPr bwMode="auto">
          <a:xfrm>
            <a:off x="107950" y="0"/>
            <a:ext cx="10013950" cy="446088"/>
          </a:xfrm>
          <a:prstGeom prst="rect">
            <a:avLst/>
          </a:prstGeom>
          <a:noFill/>
          <a:ln w="12700" cap="flat">
            <a:noFill/>
            <a:miter lim="800000"/>
            <a:headEnd type="none" w="med" len="med"/>
            <a:tailEnd type="none" w="med" len="med"/>
          </a:ln>
        </p:spPr>
        <p:txBody>
          <a:bodyPr lIns="17859" tIns="17859" rIns="17859" bIns="17859" anchor="ctr"/>
          <a:lstStyle/>
          <a:p>
            <a:pPr defTabSz="914400" fontAlgn="base">
              <a:lnSpc>
                <a:spcPct val="90000"/>
              </a:lnSpc>
              <a:spcBef>
                <a:spcPct val="0"/>
              </a:spcBef>
              <a:spcAft>
                <a:spcPct val="0"/>
              </a:spcAft>
              <a:tabLst>
                <a:tab pos="508000" algn="l"/>
                <a:tab pos="1017588" algn="l"/>
                <a:tab pos="1525588" algn="l"/>
                <a:tab pos="2035175" algn="l"/>
                <a:tab pos="2544763" algn="l"/>
                <a:tab pos="3052763" algn="l"/>
                <a:tab pos="3562350" algn="l"/>
                <a:tab pos="4070350" algn="l"/>
                <a:tab pos="4579938" algn="l"/>
                <a:tab pos="5089525" algn="l"/>
                <a:tab pos="5597525" algn="l"/>
                <a:tab pos="5784850" algn="l"/>
              </a:tabLst>
            </a:pPr>
            <a:r>
              <a:rPr lang="en-US" sz="2400" b="1" u="sng" dirty="0" smtClean="0">
                <a:solidFill>
                  <a:srgbClr val="000000"/>
                </a:solidFill>
                <a:effectLst>
                  <a:outerShdw blurRad="38100" dist="38100" dir="2700000" algn="tl">
                    <a:srgbClr val="DDDDDD"/>
                  </a:outerShdw>
                </a:effectLst>
                <a:latin typeface="Times New Roman" charset="0"/>
                <a:ea typeface="ＭＳ Ｐゴシック" charset="0"/>
                <a:cs typeface="Hoefler Text" charset="0"/>
              </a:rPr>
              <a:t> </a:t>
            </a:r>
            <a:r>
              <a:rPr lang="en-US" sz="2200" b="1" dirty="0" smtClean="0">
                <a:solidFill>
                  <a:srgbClr val="000000"/>
                </a:solidFill>
                <a:effectLst>
                  <a:outerShdw blurRad="38100" dist="38100" dir="2700000" algn="tl">
                    <a:srgbClr val="DDDDDD"/>
                  </a:outerShdw>
                </a:effectLst>
                <a:latin typeface="Arial"/>
                <a:ea typeface="ＭＳ Ｐゴシック" charset="0"/>
                <a:cs typeface="Arial"/>
              </a:rPr>
              <a:t>Permanent magnet </a:t>
            </a:r>
            <a:r>
              <a:rPr lang="en-US" sz="2200" b="1" dirty="0" err="1" smtClean="0">
                <a:solidFill>
                  <a:srgbClr val="000000"/>
                </a:solidFill>
                <a:effectLst>
                  <a:outerShdw blurRad="38100" dist="38100" dir="2700000" algn="tl">
                    <a:srgbClr val="DDDDDD"/>
                  </a:outerShdw>
                </a:effectLst>
                <a:latin typeface="Arial"/>
                <a:ea typeface="ＭＳ Ｐゴシック" charset="0"/>
                <a:cs typeface="Arial"/>
              </a:rPr>
              <a:t>quadrupole</a:t>
            </a:r>
            <a:r>
              <a:rPr lang="en-US" sz="2200" b="1" dirty="0" smtClean="0">
                <a:solidFill>
                  <a:srgbClr val="000000"/>
                </a:solidFill>
                <a:effectLst>
                  <a:outerShdw blurRad="38100" dist="38100" dir="2700000" algn="tl">
                    <a:srgbClr val="DDDDDD"/>
                  </a:outerShdw>
                </a:effectLst>
                <a:latin typeface="Arial"/>
                <a:ea typeface="ＭＳ Ｐゴシック" charset="0"/>
                <a:cs typeface="Arial"/>
              </a:rPr>
              <a:t> lenses (PMQ)</a:t>
            </a:r>
            <a:r>
              <a:rPr lang="ru-RU" sz="2200" b="1" dirty="0">
                <a:solidFill>
                  <a:srgbClr val="000000"/>
                </a:solidFill>
                <a:effectLst>
                  <a:outerShdw blurRad="38100" dist="38100" dir="2700000" algn="tl">
                    <a:srgbClr val="DDDDDD"/>
                  </a:outerShdw>
                </a:effectLst>
                <a:latin typeface="Arial"/>
                <a:ea typeface="ＭＳ Ｐゴシック" charset="0"/>
                <a:cs typeface="Arial"/>
              </a:rPr>
              <a:t> </a:t>
            </a:r>
            <a:r>
              <a:rPr lang="en-US" sz="2200" b="1" dirty="0" smtClean="0">
                <a:solidFill>
                  <a:srgbClr val="000000"/>
                </a:solidFill>
                <a:effectLst>
                  <a:outerShdw blurRad="38100" dist="38100" dir="2700000" algn="tl">
                    <a:srgbClr val="DDDDDD"/>
                  </a:outerShdw>
                </a:effectLst>
                <a:latin typeface="Arial"/>
                <a:ea typeface="ＭＳ Ｐゴシック" charset="0"/>
                <a:cs typeface="Arial"/>
              </a:rPr>
              <a:t>for PRIOR prototype </a:t>
            </a:r>
            <a:endParaRPr lang="en-US" sz="2200" b="1" dirty="0">
              <a:solidFill>
                <a:srgbClr val="000000"/>
              </a:solidFill>
              <a:effectLst>
                <a:outerShdw blurRad="38100" dist="38100" dir="2700000" algn="tl">
                  <a:srgbClr val="DDDDDD"/>
                </a:outerShdw>
              </a:effectLst>
              <a:latin typeface="Arial"/>
              <a:ea typeface="ＭＳ Ｐゴシック" charset="0"/>
              <a:cs typeface="Arial"/>
            </a:endParaRPr>
          </a:p>
        </p:txBody>
      </p:sp>
      <p:pic>
        <p:nvPicPr>
          <p:cNvPr id="9"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01350" y="3067050"/>
            <a:ext cx="1593013" cy="2111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991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ChangeArrowheads="1"/>
          </p:cNvSpPr>
          <p:nvPr/>
        </p:nvSpPr>
        <p:spPr bwMode="auto">
          <a:xfrm>
            <a:off x="214313" y="0"/>
            <a:ext cx="89296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dirty="0">
                <a:solidFill>
                  <a:srgbClr val="000000"/>
                </a:solidFill>
                <a:latin typeface="Arial" pitchFamily="34" charset="0"/>
                <a:ea typeface="ＭＳ Ｐゴシック"/>
              </a:rPr>
              <a:t>Static commissioning of </a:t>
            </a:r>
            <a:r>
              <a:rPr lang="en-US" sz="2400" b="1" dirty="0" smtClean="0">
                <a:solidFill>
                  <a:srgbClr val="000000"/>
                </a:solidFill>
                <a:latin typeface="Arial" pitchFamily="34" charset="0"/>
                <a:ea typeface="ＭＳ Ｐゴシック"/>
              </a:rPr>
              <a:t>PRIOR prototype</a:t>
            </a:r>
            <a:r>
              <a:rPr lang="en-US" sz="2400" b="1" u="sng" dirty="0">
                <a:solidFill>
                  <a:srgbClr val="000000"/>
                </a:solidFill>
                <a:latin typeface="Arial" pitchFamily="34" charset="0"/>
                <a:ea typeface="ＭＳ Ｐゴシック"/>
              </a:rPr>
              <a:t/>
            </a:r>
            <a:br>
              <a:rPr lang="en-US" sz="2400" b="1" u="sng" dirty="0">
                <a:solidFill>
                  <a:srgbClr val="000000"/>
                </a:solidFill>
                <a:latin typeface="Arial" pitchFamily="34" charset="0"/>
                <a:ea typeface="ＭＳ Ｐゴシック"/>
              </a:rPr>
            </a:br>
            <a:r>
              <a:rPr lang="en-US" sz="2000" dirty="0">
                <a:solidFill>
                  <a:srgbClr val="000000"/>
                </a:solidFill>
                <a:latin typeface="Arial" pitchFamily="34" charset="0"/>
                <a:ea typeface="ＭＳ Ｐゴシック"/>
              </a:rPr>
              <a:t>(April 2014, GSI, SIS-18, proton beam energy </a:t>
            </a:r>
            <a:r>
              <a:rPr lang="en-US" sz="2000" b="1" dirty="0">
                <a:solidFill>
                  <a:srgbClr val="000000"/>
                </a:solidFill>
                <a:latin typeface="Arial" pitchFamily="34" charset="0"/>
                <a:ea typeface="ＭＳ Ｐゴシック"/>
              </a:rPr>
              <a:t>3.6 </a:t>
            </a:r>
            <a:r>
              <a:rPr lang="en-US" sz="2000" b="1" dirty="0" err="1">
                <a:solidFill>
                  <a:srgbClr val="000000"/>
                </a:solidFill>
                <a:latin typeface="Arial" pitchFamily="34" charset="0"/>
                <a:ea typeface="ＭＳ Ｐゴシック"/>
              </a:rPr>
              <a:t>GeV</a:t>
            </a:r>
            <a:r>
              <a:rPr lang="en-US" sz="2000" dirty="0">
                <a:solidFill>
                  <a:srgbClr val="000000"/>
                </a:solidFill>
                <a:latin typeface="Arial" pitchFamily="34" charset="0"/>
                <a:ea typeface="ＭＳ Ｐゴシック"/>
              </a:rPr>
              <a:t>)</a:t>
            </a:r>
            <a:endParaRPr lang="ru-RU" sz="2000" dirty="0">
              <a:solidFill>
                <a:srgbClr val="000000"/>
              </a:solidFill>
              <a:latin typeface="Arial" pitchFamily="34" charset="0"/>
              <a:ea typeface="ＭＳ Ｐゴシック"/>
            </a:endParaRPr>
          </a:p>
        </p:txBody>
      </p:sp>
      <p:pic>
        <p:nvPicPr>
          <p:cNvPr id="645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1" y="915988"/>
            <a:ext cx="2311400" cy="202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658996"/>
            <a:ext cx="2133600" cy="209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officeArt objec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4290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4517" name="officeArt object"/>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6075" y="3157538"/>
            <a:ext cx="2174875"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4518" name="Rectangle 3"/>
          <p:cNvSpPr>
            <a:spLocks noChangeArrowheads="1"/>
          </p:cNvSpPr>
          <p:nvPr/>
        </p:nvSpPr>
        <p:spPr bwMode="auto">
          <a:xfrm>
            <a:off x="6318250" y="5565775"/>
            <a:ext cx="2825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a:solidFill>
                  <a:srgbClr val="000000"/>
                </a:solidFill>
                <a:latin typeface="Arial" pitchFamily="34" charset="0"/>
                <a:ea typeface="ＭＳ Ｐゴシック"/>
              </a:rPr>
              <a:t>Thickness of the steps are identical (0.56 mm, 2.06 mm, 4.07 mm and 6.05 mm) </a:t>
            </a:r>
          </a:p>
        </p:txBody>
      </p:sp>
      <p:pic>
        <p:nvPicPr>
          <p:cNvPr id="6451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97175" y="782638"/>
            <a:ext cx="294798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67525" y="1487488"/>
            <a:ext cx="915988"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83513" y="1487488"/>
            <a:ext cx="84296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Rectangle 16"/>
          <p:cNvSpPr>
            <a:spLocks noChangeArrowheads="1"/>
          </p:cNvSpPr>
          <p:nvPr/>
        </p:nvSpPr>
        <p:spPr bwMode="auto">
          <a:xfrm>
            <a:off x="7086600" y="685800"/>
            <a:ext cx="1379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dirty="0">
                <a:solidFill>
                  <a:srgbClr val="000000"/>
                </a:solidFill>
                <a:latin typeface="Arial" pitchFamily="34" charset="0"/>
                <a:ea typeface="ＭＳ Ｐゴシック"/>
              </a:rPr>
              <a:t>Cu          Ta</a:t>
            </a:r>
          </a:p>
        </p:txBody>
      </p:sp>
      <p:cxnSp>
        <p:nvCxnSpPr>
          <p:cNvPr id="64523" name="Straight Arrow Connector 11"/>
          <p:cNvCxnSpPr>
            <a:cxnSpLocks noChangeShapeType="1"/>
            <a:endCxn id="64520" idx="0"/>
          </p:cNvCxnSpPr>
          <p:nvPr/>
        </p:nvCxnSpPr>
        <p:spPr bwMode="auto">
          <a:xfrm>
            <a:off x="7312025" y="1101725"/>
            <a:ext cx="14288" cy="385763"/>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4524" name="Straight Arrow Connector 19"/>
          <p:cNvCxnSpPr>
            <a:cxnSpLocks noChangeShapeType="1"/>
          </p:cNvCxnSpPr>
          <p:nvPr/>
        </p:nvCxnSpPr>
        <p:spPr bwMode="auto">
          <a:xfrm>
            <a:off x="8145463" y="1101725"/>
            <a:ext cx="12700" cy="385763"/>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
        <p:nvSpPr>
          <p:cNvPr id="64525" name="Rectangle 12"/>
          <p:cNvSpPr>
            <a:spLocks noChangeArrowheads="1"/>
          </p:cNvSpPr>
          <p:nvPr/>
        </p:nvSpPr>
        <p:spPr bwMode="auto">
          <a:xfrm>
            <a:off x="152400" y="5867400"/>
            <a:ext cx="6096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dirty="0">
                <a:solidFill>
                  <a:srgbClr val="000000"/>
                </a:solidFill>
                <a:latin typeface="Arial" pitchFamily="34" charset="0"/>
                <a:ea typeface="ＭＳ Ｐゴシック"/>
              </a:rPr>
              <a:t>Best spatial resolution of </a:t>
            </a:r>
            <a:r>
              <a:rPr lang="en-US" sz="3200" b="1" dirty="0">
                <a:solidFill>
                  <a:srgbClr val="FF0000"/>
                </a:solidFill>
                <a:latin typeface="Arial" pitchFamily="34" charset="0"/>
                <a:ea typeface="ＭＳ Ｐゴシック"/>
              </a:rPr>
              <a:t>30μm</a:t>
            </a:r>
            <a:r>
              <a:rPr lang="en-US" dirty="0">
                <a:solidFill>
                  <a:srgbClr val="000000"/>
                </a:solidFill>
                <a:latin typeface="Arial" pitchFamily="34" charset="0"/>
                <a:ea typeface="ＭＳ Ｐゴシック"/>
              </a:rPr>
              <a:t> was obtained with </a:t>
            </a:r>
            <a:r>
              <a:rPr lang="ru-RU" dirty="0" smtClean="0">
                <a:solidFill>
                  <a:srgbClr val="000000"/>
                </a:solidFill>
                <a:latin typeface="Arial" pitchFamily="34" charset="0"/>
                <a:ea typeface="ＭＳ Ｐゴシック"/>
              </a:rPr>
              <a:t/>
            </a:r>
            <a:br>
              <a:rPr lang="ru-RU" dirty="0" smtClean="0">
                <a:solidFill>
                  <a:srgbClr val="000000"/>
                </a:solidFill>
                <a:latin typeface="Arial" pitchFamily="34" charset="0"/>
                <a:ea typeface="ＭＳ Ｐゴシック"/>
              </a:rPr>
            </a:br>
            <a:r>
              <a:rPr lang="en-US" dirty="0" smtClean="0">
                <a:solidFill>
                  <a:srgbClr val="000000"/>
                </a:solidFill>
                <a:latin typeface="Arial" pitchFamily="34" charset="0"/>
                <a:ea typeface="ＭＳ Ｐゴシック"/>
              </a:rPr>
              <a:t>target </a:t>
            </a:r>
            <a:r>
              <a:rPr lang="en-US" dirty="0">
                <a:solidFill>
                  <a:srgbClr val="000000"/>
                </a:solidFill>
                <a:latin typeface="Arial" pitchFamily="34" charset="0"/>
                <a:ea typeface="ＭＳ Ｐゴシック"/>
              </a:rPr>
              <a:t>- tungsten  rolled  edge  with  a  radius  of  </a:t>
            </a:r>
            <a:r>
              <a:rPr lang="en-US" dirty="0" smtClean="0">
                <a:solidFill>
                  <a:srgbClr val="000000"/>
                </a:solidFill>
                <a:latin typeface="Arial" pitchFamily="34" charset="0"/>
                <a:ea typeface="ＭＳ Ｐゴシック"/>
              </a:rPr>
              <a:t>500</a:t>
            </a:r>
            <a:r>
              <a:rPr lang="ru-RU" dirty="0" smtClean="0">
                <a:solidFill>
                  <a:srgbClr val="000000"/>
                </a:solidFill>
                <a:latin typeface="Arial" pitchFamily="34" charset="0"/>
                <a:ea typeface="ＭＳ Ｐゴシック"/>
              </a:rPr>
              <a:t> </a:t>
            </a:r>
            <a:r>
              <a:rPr lang="en-US" dirty="0" smtClean="0">
                <a:solidFill>
                  <a:srgbClr val="000000"/>
                </a:solidFill>
                <a:latin typeface="Arial" pitchFamily="34" charset="0"/>
                <a:ea typeface="ＭＳ Ｐゴシック"/>
              </a:rPr>
              <a:t>mm</a:t>
            </a:r>
            <a:endParaRPr lang="en-US" dirty="0">
              <a:solidFill>
                <a:srgbClr val="000000"/>
              </a:solidFill>
              <a:latin typeface="Arial" pitchFamily="34" charset="0"/>
              <a:ea typeface="ＭＳ Ｐゴシック"/>
            </a:endParaRPr>
          </a:p>
        </p:txBody>
      </p:sp>
      <p:sp>
        <p:nvSpPr>
          <p:cNvPr id="64526" name="Rectangle 21"/>
          <p:cNvSpPr>
            <a:spLocks noChangeArrowheads="1"/>
          </p:cNvSpPr>
          <p:nvPr/>
        </p:nvSpPr>
        <p:spPr bwMode="auto">
          <a:xfrm>
            <a:off x="214313" y="584200"/>
            <a:ext cx="282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a:solidFill>
                  <a:srgbClr val="000000"/>
                </a:solidFill>
                <a:latin typeface="Arial" pitchFamily="34" charset="0"/>
                <a:ea typeface="ＭＳ Ｐゴシック"/>
              </a:rPr>
              <a:t>Quartz watch</a:t>
            </a:r>
          </a:p>
        </p:txBody>
      </p:sp>
      <p:sp>
        <p:nvSpPr>
          <p:cNvPr id="64527" name="Rectangle 22"/>
          <p:cNvSpPr>
            <a:spLocks noChangeArrowheads="1"/>
          </p:cNvSpPr>
          <p:nvPr/>
        </p:nvSpPr>
        <p:spPr bwMode="auto">
          <a:xfrm>
            <a:off x="214312" y="2989263"/>
            <a:ext cx="5957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dirty="0">
                <a:solidFill>
                  <a:srgbClr val="000000"/>
                </a:solidFill>
                <a:latin typeface="Arial" pitchFamily="34" charset="0"/>
                <a:ea typeface="ＭＳ Ｐゴシック"/>
              </a:rPr>
              <a:t>Plate  is  a  5  mm  thick  copper   plate  with  </a:t>
            </a:r>
            <a:r>
              <a:rPr lang="en-US" dirty="0" smtClean="0">
                <a:solidFill>
                  <a:srgbClr val="000000"/>
                </a:solidFill>
                <a:latin typeface="Arial" pitchFamily="34" charset="0"/>
                <a:ea typeface="ＭＳ Ｐゴシック"/>
              </a:rPr>
              <a:t>0.5</a:t>
            </a:r>
            <a:r>
              <a:rPr lang="ru-RU" dirty="0" smtClean="0">
                <a:solidFill>
                  <a:srgbClr val="000000"/>
                </a:solidFill>
                <a:latin typeface="Arial" pitchFamily="34" charset="0"/>
                <a:ea typeface="ＭＳ Ｐゴシック"/>
              </a:rPr>
              <a:t> </a:t>
            </a:r>
            <a:r>
              <a:rPr lang="en-US" dirty="0" smtClean="0">
                <a:solidFill>
                  <a:srgbClr val="000000"/>
                </a:solidFill>
                <a:latin typeface="Arial" pitchFamily="34" charset="0"/>
                <a:ea typeface="ＭＳ Ｐゴシック"/>
              </a:rPr>
              <a:t>mm </a:t>
            </a:r>
            <a:r>
              <a:rPr lang="en-US" dirty="0">
                <a:solidFill>
                  <a:srgbClr val="000000"/>
                </a:solidFill>
                <a:latin typeface="Arial" pitchFamily="34" charset="0"/>
                <a:ea typeface="ＭＳ Ｐゴシック"/>
              </a:rPr>
              <a:t> holes  machined  at  1.5  mm  spacing.</a:t>
            </a:r>
          </a:p>
        </p:txBody>
      </p:sp>
    </p:spTree>
    <p:extLst>
      <p:ext uri="{BB962C8B-B14F-4D97-AF65-F5344CB8AC3E}">
        <p14:creationId xmlns:p14="http://schemas.microsoft.com/office/powerpoint/2010/main" val="1459643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03862" y="3318571"/>
            <a:ext cx="4887920" cy="3599473"/>
          </a:xfrm>
          <a:prstGeom prst="rect">
            <a:avLst/>
          </a:prstGeom>
        </p:spPr>
      </p:pic>
      <p:sp>
        <p:nvSpPr>
          <p:cNvPr id="8195" name="Rectangle 7"/>
          <p:cNvSpPr>
            <a:spLocks noChangeArrowheads="1"/>
          </p:cNvSpPr>
          <p:nvPr/>
        </p:nvSpPr>
        <p:spPr bwMode="auto">
          <a:xfrm>
            <a:off x="0" y="8522"/>
            <a:ext cx="89296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dirty="0" smtClean="0">
                <a:solidFill>
                  <a:srgbClr val="000000"/>
                </a:solidFill>
                <a:latin typeface="Arial"/>
                <a:ea typeface="ＭＳ Ｐゴシック" charset="0"/>
                <a:cs typeface="Arial"/>
              </a:rPr>
              <a:t>Dynamic commissioning of PRIOR prototype</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endParaRPr lang="ru-RU" sz="2000" dirty="0">
              <a:solidFill>
                <a:srgbClr val="000000"/>
              </a:solidFill>
              <a:latin typeface="Arial"/>
              <a:ea typeface="ＭＳ Ｐゴシック" charset="0"/>
              <a:cs typeface="Arial"/>
            </a:endParaRPr>
          </a:p>
        </p:txBody>
      </p:sp>
      <p:sp>
        <p:nvSpPr>
          <p:cNvPr id="19" name="Прямоугольник 8"/>
          <p:cNvSpPr>
            <a:spLocks noChangeArrowheads="1"/>
          </p:cNvSpPr>
          <p:nvPr/>
        </p:nvSpPr>
        <p:spPr bwMode="auto">
          <a:xfrm>
            <a:off x="214313" y="762575"/>
            <a:ext cx="88153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sz="1400" dirty="0" smtClean="0">
                <a:solidFill>
                  <a:srgbClr val="FF0000"/>
                </a:solidFill>
                <a:latin typeface="Verdana" charset="0"/>
                <a:ea typeface="ＭＳ Ｐゴシック" charset="0"/>
                <a:cs typeface="ＭＳ Ｐゴシック" charset="0"/>
              </a:rPr>
              <a:t>Main goal:</a:t>
            </a:r>
            <a:r>
              <a:rPr lang="en-US" sz="1400" dirty="0">
                <a:solidFill>
                  <a:srgbClr val="FF0000"/>
                </a:solidFill>
                <a:latin typeface="Verdana" charset="0"/>
                <a:ea typeface="ＭＳ Ｐゴシック" charset="0"/>
                <a:cs typeface="ＭＳ Ｐゴシック" charset="0"/>
              </a:rPr>
              <a:t> </a:t>
            </a:r>
            <a:r>
              <a:rPr lang="en-US" sz="1400" dirty="0" smtClean="0">
                <a:solidFill>
                  <a:srgbClr val="000000"/>
                </a:solidFill>
                <a:latin typeface="Verdana" charset="0"/>
                <a:ea typeface="ＭＳ Ｐゴシック" charset="0"/>
                <a:cs typeface="ＭＳ Ｐゴシック" charset="0"/>
              </a:rPr>
              <a:t>measure density distribution of internal </a:t>
            </a:r>
            <a:r>
              <a:rPr lang="en-US" sz="1400" dirty="0">
                <a:solidFill>
                  <a:srgbClr val="000000"/>
                </a:solidFill>
                <a:latin typeface="Verdana" charset="0"/>
                <a:ea typeface="ＭＳ Ｐゴシック" charset="0"/>
                <a:cs typeface="ＭＳ Ｐゴシック" charset="0"/>
              </a:rPr>
              <a:t>structure of expanding </a:t>
            </a:r>
            <a:r>
              <a:rPr lang="en-US" sz="1400" dirty="0" smtClean="0">
                <a:solidFill>
                  <a:srgbClr val="000000"/>
                </a:solidFill>
                <a:latin typeface="Verdana" charset="0"/>
                <a:ea typeface="ＭＳ Ｐゴシック" charset="0"/>
                <a:cs typeface="ＭＳ Ｐゴシック" charset="0"/>
              </a:rPr>
              <a:t>wire</a:t>
            </a:r>
          </a:p>
        </p:txBody>
      </p:sp>
      <p:pic>
        <p:nvPicPr>
          <p:cNvPr id="26" name="Picture 25" descr="photos_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487" y="1171952"/>
            <a:ext cx="8645030" cy="2026779"/>
          </a:xfrm>
          <a:prstGeom prst="rect">
            <a:avLst/>
          </a:prstGeom>
        </p:spPr>
      </p:pic>
      <p:cxnSp>
        <p:nvCxnSpPr>
          <p:cNvPr id="9" name="Straight Arrow Connector 8"/>
          <p:cNvCxnSpPr/>
          <p:nvPr/>
        </p:nvCxnSpPr>
        <p:spPr bwMode="auto">
          <a:xfrm flipH="1" flipV="1">
            <a:off x="3765205" y="2002907"/>
            <a:ext cx="1568795" cy="1563551"/>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10" name="Прямоугольник 8"/>
          <p:cNvSpPr>
            <a:spLocks noChangeArrowheads="1"/>
          </p:cNvSpPr>
          <p:nvPr/>
        </p:nvSpPr>
        <p:spPr bwMode="auto">
          <a:xfrm>
            <a:off x="1538628" y="3258681"/>
            <a:ext cx="44531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r>
              <a:rPr lang="en-US" sz="1400" dirty="0" smtClean="0">
                <a:solidFill>
                  <a:srgbClr val="000000"/>
                </a:solidFill>
                <a:latin typeface="Verdana" charset="0"/>
                <a:ea typeface="ＭＳ Ｐゴシック" charset="0"/>
                <a:cs typeface="ＭＳ Ｐゴシック" charset="0"/>
              </a:rPr>
              <a:t>Water filled target chamber</a:t>
            </a:r>
          </a:p>
        </p:txBody>
      </p:sp>
      <p:sp>
        <p:nvSpPr>
          <p:cNvPr id="13" name="Прямоугольник 8"/>
          <p:cNvSpPr>
            <a:spLocks noChangeArrowheads="1"/>
          </p:cNvSpPr>
          <p:nvPr/>
        </p:nvSpPr>
        <p:spPr bwMode="auto">
          <a:xfrm>
            <a:off x="0" y="3318571"/>
            <a:ext cx="321468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400" dirty="0" smtClean="0">
                <a:solidFill>
                  <a:srgbClr val="FF0000"/>
                </a:solidFill>
                <a:latin typeface="Verdana" charset="0"/>
                <a:ea typeface="ＭＳ Ｐゴシック" charset="0"/>
                <a:cs typeface="ＭＳ Ｐゴシック" charset="0"/>
              </a:rPr>
              <a:t>Pulse power generator:</a:t>
            </a:r>
          </a:p>
          <a:p>
            <a:pPr defTabSz="914400" fontAlgn="base">
              <a:spcBef>
                <a:spcPct val="0"/>
              </a:spcBef>
              <a:spcAft>
                <a:spcPct val="0"/>
              </a:spcAft>
              <a:buFont typeface="Arial" charset="0"/>
              <a:buChar char="•"/>
            </a:pPr>
            <a:r>
              <a:rPr lang="en-US" sz="1400" dirty="0" smtClean="0">
                <a:solidFill>
                  <a:srgbClr val="000000"/>
                </a:solidFill>
                <a:latin typeface="Verdana" charset="0"/>
                <a:ea typeface="ＭＳ Ｐゴシック" charset="0"/>
                <a:cs typeface="ＭＳ Ｐゴシック" charset="0"/>
              </a:rPr>
              <a:t>50 kV, 10 µF, 150 </a:t>
            </a:r>
            <a:r>
              <a:rPr lang="en-US" sz="1400" dirty="0" err="1" smtClean="0">
                <a:solidFill>
                  <a:srgbClr val="000000"/>
                </a:solidFill>
                <a:latin typeface="Verdana" charset="0"/>
                <a:ea typeface="ＭＳ Ｐゴシック" charset="0"/>
                <a:cs typeface="ＭＳ Ｐゴシック" charset="0"/>
              </a:rPr>
              <a:t>nH</a:t>
            </a:r>
            <a:endParaRPr lang="en-US" sz="1400" dirty="0" smtClean="0">
              <a:solidFill>
                <a:srgbClr val="000000"/>
              </a:solidFill>
              <a:latin typeface="Verdana" charset="0"/>
              <a:ea typeface="ＭＳ Ｐゴシック" charset="0"/>
              <a:cs typeface="ＭＳ Ｐゴシック" charset="0"/>
            </a:endParaRPr>
          </a:p>
          <a:p>
            <a:pPr defTabSz="914400" fontAlgn="base">
              <a:spcBef>
                <a:spcPct val="0"/>
              </a:spcBef>
              <a:spcAft>
                <a:spcPct val="0"/>
              </a:spcAft>
              <a:buFont typeface="Arial" charset="0"/>
              <a:buChar char="•"/>
            </a:pPr>
            <a:r>
              <a:rPr lang="en-US" sz="1400" dirty="0" smtClean="0">
                <a:solidFill>
                  <a:srgbClr val="000000"/>
                </a:solidFill>
                <a:latin typeface="Verdana" charset="0"/>
                <a:ea typeface="ＭＳ Ｐゴシック" charset="0"/>
                <a:cs typeface="ＭＳ Ｐゴシック" charset="0"/>
              </a:rPr>
              <a:t>250 kA, </a:t>
            </a:r>
          </a:p>
          <a:p>
            <a:pPr defTabSz="914400" fontAlgn="base">
              <a:spcBef>
                <a:spcPct val="0"/>
              </a:spcBef>
              <a:spcAft>
                <a:spcPct val="0"/>
              </a:spcAft>
              <a:buFont typeface="Arial" charset="0"/>
              <a:buChar char="•"/>
            </a:pPr>
            <a:r>
              <a:rPr lang="en-US" sz="1400" dirty="0" smtClean="0">
                <a:solidFill>
                  <a:srgbClr val="000000"/>
                </a:solidFill>
                <a:latin typeface="Verdana" charset="0"/>
                <a:ea typeface="ＭＳ Ｐゴシック" charset="0"/>
                <a:cs typeface="ＭＳ Ｐゴシック" charset="0"/>
              </a:rPr>
              <a:t>2.5 µs (rise time)</a:t>
            </a:r>
            <a:endParaRPr lang="ru-RU" sz="1400" dirty="0" smtClean="0">
              <a:solidFill>
                <a:srgbClr val="000000"/>
              </a:solidFill>
              <a:latin typeface="Verdana" charset="0"/>
              <a:ea typeface="ＭＳ Ｐゴシック" charset="0"/>
              <a:cs typeface="ＭＳ Ｐゴシック" charset="0"/>
            </a:endParaRPr>
          </a:p>
          <a:p>
            <a:pPr defTabSz="914400" fontAlgn="base">
              <a:spcBef>
                <a:spcPct val="0"/>
              </a:spcBef>
              <a:spcAft>
                <a:spcPct val="0"/>
              </a:spcAft>
              <a:buFont typeface="Arial" charset="0"/>
              <a:buChar char="•"/>
            </a:pPr>
            <a:r>
              <a:rPr lang="ru-RU" sz="1400" dirty="0" smtClean="0">
                <a:solidFill>
                  <a:srgbClr val="000000"/>
                </a:solidFill>
                <a:latin typeface="Verdana" charset="0"/>
                <a:ea typeface="ＭＳ Ｐゴシック" charset="0"/>
                <a:cs typeface="ＭＳ Ｐゴシック" charset="0"/>
              </a:rPr>
              <a:t>12.5 </a:t>
            </a:r>
            <a:r>
              <a:rPr lang="en-US" sz="1400" dirty="0" smtClean="0">
                <a:solidFill>
                  <a:srgbClr val="000000"/>
                </a:solidFill>
                <a:latin typeface="Verdana" charset="0"/>
                <a:ea typeface="ＭＳ Ｐゴシック" charset="0"/>
                <a:cs typeface="ＭＳ Ｐゴシック" charset="0"/>
              </a:rPr>
              <a:t>kJ stored</a:t>
            </a:r>
          </a:p>
          <a:p>
            <a:pPr defTabSz="914400" fontAlgn="base">
              <a:spcBef>
                <a:spcPct val="0"/>
              </a:spcBef>
              <a:spcAft>
                <a:spcPct val="0"/>
              </a:spcAft>
              <a:buFont typeface="Arial" charset="0"/>
              <a:buChar char="•"/>
            </a:pPr>
            <a:r>
              <a:rPr lang="en-US" sz="1400" dirty="0" smtClean="0">
                <a:solidFill>
                  <a:srgbClr val="000000"/>
                </a:solidFill>
                <a:latin typeface="Verdana" charset="0"/>
                <a:ea typeface="ＭＳ Ｐゴシック" charset="0"/>
                <a:cs typeface="ＭＳ Ｐゴシック" charset="0"/>
              </a:rPr>
              <a:t>Wire: 0.1-1 mm diam., </a:t>
            </a:r>
            <a:br>
              <a:rPr lang="en-US" sz="1400" dirty="0" smtClean="0">
                <a:solidFill>
                  <a:srgbClr val="000000"/>
                </a:solidFill>
                <a:latin typeface="Verdana" charset="0"/>
                <a:ea typeface="ＭＳ Ｐゴシック" charset="0"/>
                <a:cs typeface="ＭＳ Ｐゴシック" charset="0"/>
              </a:rPr>
            </a:br>
            <a:endParaRPr lang="en-US" sz="1400" dirty="0" smtClean="0">
              <a:solidFill>
                <a:srgbClr val="000000"/>
              </a:solidFill>
              <a:latin typeface="Verdana" charset="0"/>
              <a:ea typeface="ＭＳ Ｐゴシック" charset="0"/>
              <a:cs typeface="ＭＳ Ｐゴシック" charset="0"/>
            </a:endParaRPr>
          </a:p>
        </p:txBody>
      </p:sp>
      <p:sp>
        <p:nvSpPr>
          <p:cNvPr id="2" name="Rectangle 1"/>
          <p:cNvSpPr/>
          <p:nvPr/>
        </p:nvSpPr>
        <p:spPr>
          <a:xfrm>
            <a:off x="2012915" y="393243"/>
            <a:ext cx="5020763" cy="369332"/>
          </a:xfrm>
          <a:prstGeom prst="rect">
            <a:avLst/>
          </a:prstGeom>
        </p:spPr>
        <p:txBody>
          <a:bodyPr wrap="none">
            <a:spAutoFit/>
          </a:bodyPr>
          <a:lstStyle/>
          <a:p>
            <a:pPr algn="ctr" defTabSz="914400" fontAlgn="base">
              <a:spcBef>
                <a:spcPct val="0"/>
              </a:spcBef>
              <a:spcAft>
                <a:spcPct val="0"/>
              </a:spcAft>
            </a:pPr>
            <a:r>
              <a:rPr lang="en-US" dirty="0">
                <a:solidFill>
                  <a:srgbClr val="000000"/>
                </a:solidFill>
                <a:latin typeface="Arial"/>
                <a:ea typeface="ＭＳ Ｐゴシック" charset="0"/>
                <a:cs typeface="Arial"/>
              </a:rPr>
              <a:t>(</a:t>
            </a:r>
            <a:r>
              <a:rPr lang="en-US" b="1" dirty="0">
                <a:solidFill>
                  <a:srgbClr val="000000"/>
                </a:solidFill>
                <a:latin typeface="Arial"/>
                <a:ea typeface="ＭＳ Ｐゴシック" charset="0"/>
                <a:cs typeface="Arial"/>
              </a:rPr>
              <a:t>underwater electrical wire explosion target</a:t>
            </a:r>
            <a:r>
              <a:rPr lang="en-US" dirty="0">
                <a:solidFill>
                  <a:srgbClr val="000000"/>
                </a:solidFill>
                <a:latin typeface="Arial"/>
                <a:ea typeface="ＭＳ Ｐゴシック" charset="0"/>
                <a:cs typeface="Arial"/>
              </a:rPr>
              <a:t>)</a:t>
            </a:r>
            <a:endParaRPr lang="ru-RU" dirty="0">
              <a:solidFill>
                <a:srgbClr val="000000"/>
              </a:solidFill>
              <a:latin typeface="Arial"/>
              <a:ea typeface="ＭＳ Ｐゴシック" charset="0"/>
              <a:cs typeface="Arial"/>
            </a:endParaRPr>
          </a:p>
        </p:txBody>
      </p:sp>
      <p:sp>
        <p:nvSpPr>
          <p:cNvPr id="16" name="Прямоугольник 8"/>
          <p:cNvSpPr>
            <a:spLocks noChangeArrowheads="1"/>
          </p:cNvSpPr>
          <p:nvPr/>
        </p:nvSpPr>
        <p:spPr bwMode="auto">
          <a:xfrm>
            <a:off x="5334000" y="3203513"/>
            <a:ext cx="4453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r>
              <a:rPr lang="en-US" sz="1400" dirty="0" smtClean="0">
                <a:solidFill>
                  <a:srgbClr val="000000"/>
                </a:solidFill>
                <a:latin typeface="Verdana" charset="0"/>
                <a:ea typeface="ＭＳ Ｐゴシック" charset="0"/>
                <a:cs typeface="ＭＳ Ｐゴシック" charset="0"/>
              </a:rPr>
              <a:t>Proton radiography images </a:t>
            </a:r>
          </a:p>
          <a:p>
            <a:pPr algn="ctr" defTabSz="914400" fontAlgn="base">
              <a:spcBef>
                <a:spcPct val="0"/>
              </a:spcBef>
              <a:spcAft>
                <a:spcPct val="0"/>
              </a:spcAft>
            </a:pPr>
            <a:r>
              <a:rPr lang="en-US" sz="1400" dirty="0" smtClean="0">
                <a:solidFill>
                  <a:srgbClr val="000000"/>
                </a:solidFill>
                <a:latin typeface="Verdana" charset="0"/>
                <a:ea typeface="ＭＳ Ｐゴシック" charset="0"/>
                <a:cs typeface="ＭＳ Ｐゴシック" charset="0"/>
              </a:rPr>
              <a:t>of exploded</a:t>
            </a:r>
            <a:r>
              <a:rPr lang="ru-RU" sz="1400" dirty="0" smtClean="0">
                <a:solidFill>
                  <a:srgbClr val="000000"/>
                </a:solidFill>
                <a:latin typeface="Verdana" charset="0"/>
                <a:ea typeface="ＭＳ Ｐゴシック" charset="0"/>
                <a:cs typeface="ＭＳ Ｐゴシック" charset="0"/>
              </a:rPr>
              <a:t> </a:t>
            </a:r>
            <a:r>
              <a:rPr lang="en-US" sz="1400" dirty="0" smtClean="0">
                <a:solidFill>
                  <a:srgbClr val="000000"/>
                </a:solidFill>
                <a:latin typeface="Verdana" charset="0"/>
                <a:ea typeface="ＭＳ Ｐゴシック" charset="0"/>
                <a:cs typeface="ＭＳ Ｐゴシック" charset="0"/>
              </a:rPr>
              <a:t>Ta wire</a:t>
            </a:r>
          </a:p>
        </p:txBody>
      </p:sp>
      <p:pic>
        <p:nvPicPr>
          <p:cNvPr id="6" name="Picture 5"/>
          <p:cNvPicPr>
            <a:picLocks noChangeAspect="1"/>
          </p:cNvPicPr>
          <p:nvPr/>
        </p:nvPicPr>
        <p:blipFill>
          <a:blip r:embed="rId5"/>
          <a:stretch>
            <a:fillRect/>
          </a:stretch>
        </p:blipFill>
        <p:spPr>
          <a:xfrm>
            <a:off x="6792378" y="3670199"/>
            <a:ext cx="1818222" cy="1518881"/>
          </a:xfrm>
          <a:prstGeom prst="rect">
            <a:avLst/>
          </a:prstGeom>
        </p:spPr>
      </p:pic>
      <p:pic>
        <p:nvPicPr>
          <p:cNvPr id="7" name="Picture 6"/>
          <p:cNvPicPr>
            <a:picLocks noChangeAspect="1"/>
          </p:cNvPicPr>
          <p:nvPr/>
        </p:nvPicPr>
        <p:blipFill>
          <a:blip r:embed="rId6"/>
          <a:stretch>
            <a:fillRect/>
          </a:stretch>
        </p:blipFill>
        <p:spPr>
          <a:xfrm>
            <a:off x="6792378" y="5189080"/>
            <a:ext cx="1818222" cy="1497359"/>
          </a:xfrm>
          <a:prstGeom prst="rect">
            <a:avLst/>
          </a:prstGeom>
        </p:spPr>
      </p:pic>
    </p:spTree>
    <p:extLst>
      <p:ext uri="{BB962C8B-B14F-4D97-AF65-F5344CB8AC3E}">
        <p14:creationId xmlns:p14="http://schemas.microsoft.com/office/powerpoint/2010/main" val="1083104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p:cNvSpPr>
          <p:nvPr/>
        </p:nvSpPr>
        <p:spPr bwMode="auto">
          <a:xfrm>
            <a:off x="1217612" y="171650"/>
            <a:ext cx="8929688"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7857" tIns="17857" rIns="17857" bIns="17857" anchor="ctr"/>
          <a:lstStyle/>
          <a:p>
            <a:pPr algn="ctr">
              <a:lnSpc>
                <a:spcPct val="90000"/>
              </a:lnSpc>
              <a:tabLst>
                <a:tab pos="508922" algn="l"/>
                <a:tab pos="1017844" algn="l"/>
                <a:tab pos="1526766" algn="l"/>
                <a:tab pos="2035688" algn="l"/>
                <a:tab pos="2544610" algn="l"/>
                <a:tab pos="3053532" algn="l"/>
                <a:tab pos="3562454" algn="l"/>
                <a:tab pos="4071376" algn="l"/>
                <a:tab pos="4580299" algn="l"/>
                <a:tab pos="5089221" algn="l"/>
                <a:tab pos="5598141" algn="l"/>
                <a:tab pos="5785640" algn="l"/>
              </a:tabLst>
            </a:pPr>
            <a:r>
              <a:rPr lang="ja-JP" altLang="en-US" sz="2400" dirty="0">
                <a:effectLst>
                  <a:outerShdw blurRad="38100" dist="38100" dir="2700000" algn="tl">
                    <a:srgbClr val="000000"/>
                  </a:outerShdw>
                </a:effectLst>
                <a:latin typeface="Arial"/>
                <a:ea typeface="ＭＳ Ｐゴシック" charset="0"/>
                <a:cs typeface="Hoefler Text" charset="0"/>
              </a:rPr>
              <a:t>“</a:t>
            </a:r>
            <a:r>
              <a:rPr lang="ro-RO" altLang="ja-JP" sz="2400" dirty="0" smtClean="0">
                <a:effectLst>
                  <a:outerShdw blurRad="38100" dist="38100" dir="2700000" algn="tl">
                    <a:srgbClr val="000000"/>
                  </a:outerShdw>
                </a:effectLst>
                <a:latin typeface="Arial"/>
                <a:ea typeface="ＭＳ Ｐゴシック" charset="0"/>
                <a:cs typeface="Hoefler Text" charset="0"/>
              </a:rPr>
              <a:t>Plateau</a:t>
            </a:r>
            <a:r>
              <a:rPr lang="ja-JP" altLang="en-US" sz="2400" dirty="0">
                <a:effectLst>
                  <a:outerShdw blurRad="38100" dist="38100" dir="2700000" algn="tl">
                    <a:srgbClr val="000000"/>
                  </a:outerShdw>
                </a:effectLst>
                <a:latin typeface="Arial"/>
                <a:ea typeface="ＭＳ Ｐゴシック" charset="0"/>
                <a:cs typeface="Arial"/>
              </a:rPr>
              <a:t>” </a:t>
            </a:r>
            <a:r>
              <a:rPr lang="en-US" altLang="ja-JP" sz="2400" dirty="0" smtClean="0">
                <a:effectLst>
                  <a:outerShdw blurRad="38100" dist="38100" dir="2700000" algn="tl">
                    <a:srgbClr val="000000"/>
                  </a:outerShdw>
                </a:effectLst>
                <a:latin typeface="Arial"/>
                <a:ea typeface="ＭＳ Ｐゴシック" charset="0"/>
                <a:cs typeface="Arial"/>
              </a:rPr>
              <a:t> and  </a:t>
            </a:r>
            <a:r>
              <a:rPr lang="ja-JP" altLang="en-US" sz="2400" dirty="0" smtClean="0">
                <a:solidFill>
                  <a:schemeClr val="tx1"/>
                </a:solidFill>
                <a:effectLst>
                  <a:outerShdw blurRad="38100" dist="38100" dir="2700000" algn="tl">
                    <a:srgbClr val="000000"/>
                  </a:outerShdw>
                </a:effectLst>
                <a:latin typeface="Arial"/>
                <a:ea typeface="ＭＳ Ｐゴシック" charset="0"/>
                <a:cs typeface="Hoefler Text" charset="0"/>
              </a:rPr>
              <a:t>“</a:t>
            </a:r>
            <a:r>
              <a:rPr lang="en-US" sz="2400" dirty="0">
                <a:solidFill>
                  <a:schemeClr val="tx1"/>
                </a:solidFill>
                <a:effectLst>
                  <a:outerShdw blurRad="38100" dist="38100" dir="2700000" algn="tl">
                    <a:srgbClr val="000000"/>
                  </a:outerShdw>
                </a:effectLst>
                <a:latin typeface="Arial"/>
                <a:ea typeface="ＭＳ Ｐゴシック" charset="0"/>
                <a:cs typeface="Arial"/>
              </a:rPr>
              <a:t>Bragg peak</a:t>
            </a:r>
            <a:r>
              <a:rPr lang="ja-JP" altLang="en-US" sz="2400" dirty="0">
                <a:solidFill>
                  <a:schemeClr val="tx1"/>
                </a:solidFill>
                <a:effectLst>
                  <a:outerShdw blurRad="38100" dist="38100" dir="2700000" algn="tl">
                    <a:srgbClr val="000000"/>
                  </a:outerShdw>
                </a:effectLst>
                <a:latin typeface="Arial"/>
                <a:ea typeface="ＭＳ Ｐゴシック" charset="0"/>
                <a:cs typeface="Arial"/>
              </a:rPr>
              <a:t>”</a:t>
            </a:r>
            <a:r>
              <a:rPr lang="en-US" sz="2400" dirty="0">
                <a:solidFill>
                  <a:schemeClr val="tx1"/>
                </a:solidFill>
                <a:effectLst>
                  <a:outerShdw blurRad="38100" dist="38100" dir="2700000" algn="tl">
                    <a:srgbClr val="000000"/>
                  </a:outerShdw>
                </a:effectLst>
                <a:latin typeface="Arial"/>
                <a:ea typeface="ＭＳ Ｐゴシック" charset="0"/>
                <a:cs typeface="Arial"/>
              </a:rPr>
              <a:t> </a:t>
            </a:r>
            <a:r>
              <a:rPr lang="en-US" sz="2400" dirty="0" smtClean="0">
                <a:solidFill>
                  <a:schemeClr val="tx1"/>
                </a:solidFill>
                <a:effectLst>
                  <a:outerShdw blurRad="38100" dist="38100" dir="2700000" algn="tl">
                    <a:srgbClr val="000000"/>
                  </a:outerShdw>
                </a:effectLst>
                <a:latin typeface="Arial"/>
                <a:ea typeface="ＭＳ Ｐゴシック" charset="0"/>
                <a:cs typeface="Arial"/>
              </a:rPr>
              <a:t>radiosurgery</a:t>
            </a:r>
            <a:endParaRPr lang="en-US" sz="2400" dirty="0">
              <a:solidFill>
                <a:schemeClr val="tx1"/>
              </a:solidFill>
              <a:effectLst>
                <a:outerShdw blurRad="38100" dist="38100" dir="2700000" algn="tl">
                  <a:srgbClr val="000000"/>
                </a:outerShdw>
              </a:effectLst>
              <a:latin typeface="Arial"/>
              <a:ea typeface="ＭＳ Ｐゴシック" charset="0"/>
              <a:cs typeface="Arial"/>
            </a:endParaRPr>
          </a:p>
        </p:txBody>
      </p:sp>
      <p:pic>
        <p:nvPicPr>
          <p:cNvPr id="95238"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1578173"/>
            <a:ext cx="7550547" cy="527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cxnSp>
        <p:nvCxnSpPr>
          <p:cNvPr id="4" name="Straight Arrow Connector 3"/>
          <p:cNvCxnSpPr/>
          <p:nvPr/>
        </p:nvCxnSpPr>
        <p:spPr bwMode="auto">
          <a:xfrm>
            <a:off x="3797300" y="618134"/>
            <a:ext cx="330200" cy="4182466"/>
          </a:xfrm>
          <a:prstGeom prst="straightConnector1">
            <a:avLst/>
          </a:prstGeom>
          <a:solidFill>
            <a:schemeClr val="accent1"/>
          </a:solidFill>
          <a:ln w="28575" cap="flat" cmpd="sng" algn="ctr">
            <a:solidFill>
              <a:schemeClr val="accent1">
                <a:lumMod val="75000"/>
              </a:schemeClr>
            </a:solidFill>
            <a:prstDash val="solid"/>
            <a:round/>
            <a:headEnd type="none" w="med" len="med"/>
            <a:tailEnd type="arrow"/>
          </a:ln>
          <a:effectLst/>
        </p:spPr>
      </p:cxnSp>
      <p:cxnSp>
        <p:nvCxnSpPr>
          <p:cNvPr id="7" name="Straight Arrow Connector 6"/>
          <p:cNvCxnSpPr/>
          <p:nvPr/>
        </p:nvCxnSpPr>
        <p:spPr bwMode="auto">
          <a:xfrm>
            <a:off x="6451600" y="714376"/>
            <a:ext cx="279400" cy="2346324"/>
          </a:xfrm>
          <a:prstGeom prst="straightConnector1">
            <a:avLst/>
          </a:prstGeom>
          <a:solidFill>
            <a:schemeClr val="accent1"/>
          </a:solidFill>
          <a:ln w="28575" cap="flat" cmpd="sng" algn="ctr">
            <a:solidFill>
              <a:schemeClr val="accent1">
                <a:lumMod val="75000"/>
              </a:schemeClr>
            </a:solidFill>
            <a:prstDash val="solid"/>
            <a:round/>
            <a:headEnd type="none" w="med" len="med"/>
            <a:tailEnd type="arrow"/>
          </a:ln>
          <a:effectLst/>
        </p:spPr>
      </p:cxnSp>
      <p:sp>
        <p:nvSpPr>
          <p:cNvPr id="5" name="Oval 4"/>
          <p:cNvSpPr/>
          <p:nvPr/>
        </p:nvSpPr>
        <p:spPr bwMode="auto">
          <a:xfrm>
            <a:off x="3232150" y="4800600"/>
            <a:ext cx="1866900" cy="673100"/>
          </a:xfrm>
          <a:prstGeom prst="ellipse">
            <a:avLst/>
          </a:prstGeom>
          <a:solidFill>
            <a:schemeClr val="accent1">
              <a:alpha val="36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9" name="Oval 8"/>
          <p:cNvSpPr/>
          <p:nvPr/>
        </p:nvSpPr>
        <p:spPr bwMode="auto">
          <a:xfrm>
            <a:off x="6226175" y="3060700"/>
            <a:ext cx="692150" cy="673100"/>
          </a:xfrm>
          <a:prstGeom prst="ellipse">
            <a:avLst/>
          </a:prstGeom>
          <a:solidFill>
            <a:schemeClr val="accent1">
              <a:alpha val="36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88726"/>
            <a:ext cx="2540000" cy="202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4" name="Rectangle 13"/>
          <p:cNvSpPr/>
          <p:nvPr/>
        </p:nvSpPr>
        <p:spPr>
          <a:xfrm>
            <a:off x="180975" y="2316588"/>
            <a:ext cx="2359025" cy="987963"/>
          </a:xfrm>
          <a:prstGeom prst="rect">
            <a:avLst/>
          </a:prstGeom>
        </p:spPr>
        <p:txBody>
          <a:bodyPr wrap="square">
            <a:spAutoFit/>
          </a:bodyPr>
          <a:lstStyle/>
          <a:p>
            <a:pPr>
              <a:lnSpc>
                <a:spcPct val="80000"/>
              </a:lnSpc>
              <a:spcBef>
                <a:spcPts val="562"/>
              </a:spcBef>
            </a:pPr>
            <a:r>
              <a:rPr lang="en-US" dirty="0">
                <a:solidFill>
                  <a:srgbClr val="000000"/>
                </a:solidFill>
                <a:effectLst>
                  <a:outerShdw blurRad="38100" dist="38100" dir="2700000" algn="tl">
                    <a:srgbClr val="000000"/>
                  </a:outerShdw>
                </a:effectLst>
                <a:latin typeface="Arial"/>
                <a:ea typeface="ＭＳ Ｐゴシック" charset="0"/>
                <a:cs typeface="Arial"/>
                <a:sym typeface="Helvetica Neue" charset="0"/>
              </a:rPr>
              <a:t>St.-Petersburg Nuclear Physics Institute (PNPI), Russia</a:t>
            </a:r>
          </a:p>
        </p:txBody>
      </p:sp>
      <p:sp>
        <p:nvSpPr>
          <p:cNvPr id="17" name="Rectangle 16"/>
          <p:cNvSpPr/>
          <p:nvPr/>
        </p:nvSpPr>
        <p:spPr>
          <a:xfrm>
            <a:off x="180975" y="3350618"/>
            <a:ext cx="2028825" cy="987963"/>
          </a:xfrm>
          <a:prstGeom prst="rect">
            <a:avLst/>
          </a:prstGeom>
        </p:spPr>
        <p:txBody>
          <a:bodyPr wrap="square">
            <a:spAutoFit/>
          </a:bodyPr>
          <a:lstStyle/>
          <a:p>
            <a:pPr>
              <a:lnSpc>
                <a:spcPct val="80000"/>
              </a:lnSpc>
              <a:spcBef>
                <a:spcPts val="562"/>
              </a:spcBef>
            </a:pPr>
            <a:r>
              <a:rPr lang="en-US" dirty="0">
                <a:solidFill>
                  <a:srgbClr val="000000"/>
                </a:solidFill>
                <a:effectLst>
                  <a:outerShdw blurRad="38100" dist="38100" dir="2700000" algn="tl">
                    <a:srgbClr val="FFFFFF"/>
                  </a:outerShdw>
                </a:effectLst>
                <a:latin typeface="Helvetica Neue" charset="0"/>
                <a:ea typeface="ＭＳ Ｐゴシック" charset="0"/>
                <a:cs typeface="Helvetica Neue" charset="0"/>
                <a:sym typeface="Helvetica Neue" charset="0"/>
              </a:rPr>
              <a:t>Since 1975 a total of 1,362 patients </a:t>
            </a:r>
            <a:r>
              <a:rPr lang="en-US" dirty="0" smtClean="0">
                <a:solidFill>
                  <a:srgbClr val="000000"/>
                </a:solidFill>
                <a:effectLst>
                  <a:outerShdw blurRad="38100" dist="38100" dir="2700000" algn="tl">
                    <a:srgbClr val="FFFFFF"/>
                  </a:outerShdw>
                </a:effectLst>
                <a:latin typeface="Helvetica Neue" charset="0"/>
                <a:ea typeface="ＭＳ Ｐゴシック" charset="0"/>
                <a:cs typeface="Helvetica Neue" charset="0"/>
                <a:sym typeface="Helvetica Neue" charset="0"/>
              </a:rPr>
              <a:t>treated</a:t>
            </a:r>
            <a:r>
              <a:rPr lang="en-US" dirty="0">
                <a:solidFill>
                  <a:srgbClr val="000000"/>
                </a:solidFill>
                <a:effectLst>
                  <a:outerShdw blurRad="38100" dist="38100" dir="2700000" algn="tl">
                    <a:srgbClr val="FFFFFF"/>
                  </a:outerShdw>
                </a:effectLst>
                <a:latin typeface="Helvetica Neue" charset="0"/>
                <a:ea typeface="ＭＳ Ｐゴシック" charset="0"/>
                <a:cs typeface="Helvetica Neue" charset="0"/>
                <a:sym typeface="Helvetica Neue" charset="0"/>
              </a:rPr>
              <a:t/>
            </a:r>
            <a:br>
              <a:rPr lang="en-US" dirty="0">
                <a:solidFill>
                  <a:srgbClr val="000000"/>
                </a:solidFill>
                <a:effectLst>
                  <a:outerShdw blurRad="38100" dist="38100" dir="2700000" algn="tl">
                    <a:srgbClr val="FFFFFF"/>
                  </a:outerShdw>
                </a:effectLst>
                <a:latin typeface="Helvetica Neue" charset="0"/>
                <a:ea typeface="ＭＳ Ｐゴシック" charset="0"/>
                <a:cs typeface="Helvetica Neue" charset="0"/>
                <a:sym typeface="Helvetica Neue" charset="0"/>
              </a:rPr>
            </a:br>
            <a:endParaRPr lang="en-US" dirty="0">
              <a:solidFill>
                <a:srgbClr val="000000"/>
              </a:solidFill>
              <a:effectLst>
                <a:outerShdw blurRad="38100" dist="38100" dir="2700000" algn="tl">
                  <a:srgbClr val="FFFFFF"/>
                </a:outerShdw>
              </a:effectLst>
              <a:latin typeface="Helvetica Neue" charset="0"/>
              <a:ea typeface="ＭＳ Ｐゴシック" charset="0"/>
              <a:cs typeface="Helvetica Neue" charset="0"/>
              <a:sym typeface="Helvetica Neue" charset="0"/>
            </a:endParaRPr>
          </a:p>
        </p:txBody>
      </p:sp>
    </p:spTree>
    <p:extLst>
      <p:ext uri="{BB962C8B-B14F-4D97-AF65-F5344CB8AC3E}">
        <p14:creationId xmlns:p14="http://schemas.microsoft.com/office/powerpoint/2010/main" val="1725323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925" y="3750662"/>
            <a:ext cx="4072500" cy="16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831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p:cNvSpPr>
          <p:nvPr/>
        </p:nvSpPr>
        <p:spPr bwMode="auto">
          <a:xfrm>
            <a:off x="214312" y="166291"/>
            <a:ext cx="8929688"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7857" tIns="17857" rIns="17857" bIns="17857" anchor="ctr"/>
          <a:lstStyle/>
          <a:p>
            <a:pPr algn="ctr" defTabSz="914306" fontAlgn="base">
              <a:spcBef>
                <a:spcPct val="0"/>
              </a:spcBef>
              <a:spcAft>
                <a:spcPct val="0"/>
              </a:spcAft>
            </a:pPr>
            <a:r>
              <a:rPr lang="en-US" sz="2400" dirty="0">
                <a:solidFill>
                  <a:srgbClr val="000000"/>
                </a:solidFill>
                <a:latin typeface="Arial"/>
                <a:ea typeface="ＭＳ Ｐゴシック" charset="0"/>
                <a:cs typeface="Arial"/>
              </a:rPr>
              <a:t>“Bragg peak” vs. “Plateau”: scattering and precision</a:t>
            </a:r>
          </a:p>
        </p:txBody>
      </p:sp>
      <p:sp>
        <p:nvSpPr>
          <p:cNvPr id="97282" name="Rectangle 2"/>
          <p:cNvSpPr>
            <a:spLocks/>
          </p:cNvSpPr>
          <p:nvPr/>
        </p:nvSpPr>
        <p:spPr bwMode="auto">
          <a:xfrm>
            <a:off x="243660" y="5624215"/>
            <a:ext cx="8367117" cy="113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44643" tIns="44643" rIns="44643" bIns="44643" anchor="ctr"/>
          <a:lstStyle/>
          <a:p>
            <a:pPr>
              <a:spcBef>
                <a:spcPts val="422"/>
              </a:spcBef>
            </a:pPr>
            <a:r>
              <a:rPr lang="en-US" sz="2100" dirty="0">
                <a:solidFill>
                  <a:srgbClr val="000080"/>
                </a:solidFill>
                <a:effectLst>
                  <a:outerShdw blurRad="38100" dist="38100" dir="2700000" algn="tl">
                    <a:srgbClr val="000000"/>
                  </a:outerShdw>
                </a:effectLst>
                <a:latin typeface="Helvetica Neue" charset="0"/>
                <a:ea typeface="ＭＳ Ｐゴシック" charset="0"/>
                <a:cs typeface="Helvetica Neue" charset="0"/>
                <a:sym typeface="Helvetica Neue" charset="0"/>
              </a:rPr>
              <a:t>after 16 cm of water</a:t>
            </a:r>
            <a:r>
              <a:rPr lang="en-US" sz="2100" dirty="0">
                <a:solidFill>
                  <a:srgbClr val="000000"/>
                </a:solidFill>
                <a:effectLst>
                  <a:outerShdw blurRad="38100" dist="38100" dir="2700000" algn="tl">
                    <a:srgbClr val="FFFFFF"/>
                  </a:outerShdw>
                </a:effectLst>
                <a:latin typeface="Helvetica Neue" charset="0"/>
                <a:ea typeface="ＭＳ Ｐゴシック" charset="0"/>
                <a:cs typeface="Helvetica Neue" charset="0"/>
                <a:sym typeface="Helvetica Neue" charset="0"/>
              </a:rPr>
              <a:t>:</a:t>
            </a:r>
          </a:p>
          <a:p>
            <a:pPr>
              <a:spcBef>
                <a:spcPts val="422"/>
              </a:spcBef>
              <a:buSzPct val="93000"/>
              <a:buBlip>
                <a:blip r:embed="rId2"/>
              </a:buBlip>
            </a:pPr>
            <a:r>
              <a:rPr lang="en-US" dirty="0">
                <a:solidFill>
                  <a:srgbClr val="000000"/>
                </a:solidFill>
                <a:effectLst>
                  <a:outerShdw blurRad="38100" dist="38100" dir="2700000" algn="tl">
                    <a:srgbClr val="FFFFFF"/>
                  </a:outerShdw>
                </a:effectLst>
                <a:latin typeface="Helvetica Neue" charset="0"/>
                <a:ea typeface="ＭＳ Ｐゴシック" charset="0"/>
                <a:cs typeface="Helvetica Neue" charset="0"/>
                <a:sym typeface="Helvetica Neue" charset="0"/>
              </a:rPr>
              <a:t>FWHM(150 MeV) ≈ </a:t>
            </a:r>
            <a:r>
              <a:rPr lang="en-US" dirty="0">
                <a:solidFill>
                  <a:srgbClr val="800000"/>
                </a:solidFill>
                <a:effectLst>
                  <a:outerShdw blurRad="38100" dist="38100" dir="2700000" algn="tl">
                    <a:srgbClr val="000000"/>
                  </a:outerShdw>
                </a:effectLst>
                <a:latin typeface="Helvetica Neue" charset="0"/>
                <a:ea typeface="ヒラギノ角ゴ ProN W3" charset="0"/>
                <a:cs typeface="ヒラギノ角ゴ ProN W3" charset="0"/>
                <a:sym typeface="Helvetica Neue" charset="0"/>
              </a:rPr>
              <a:t>7.5 mm     ⇒ cm-scale precision</a:t>
            </a:r>
          </a:p>
          <a:p>
            <a:pPr>
              <a:spcBef>
                <a:spcPts val="422"/>
              </a:spcBef>
              <a:buSzPct val="93000"/>
              <a:buBlip>
                <a:blip r:embed="rId2"/>
              </a:buBlip>
            </a:pPr>
            <a:r>
              <a:rPr lang="en-US" dirty="0">
                <a:solidFill>
                  <a:srgbClr val="000000"/>
                </a:solidFill>
                <a:effectLst>
                  <a:outerShdw blurRad="38100" dist="38100" dir="2700000" algn="tl">
                    <a:srgbClr val="FFFFFF"/>
                  </a:outerShdw>
                </a:effectLst>
                <a:latin typeface="Helvetica Neue" charset="0"/>
                <a:ea typeface="ヒラギノ角ゴ ProN W3" charset="0"/>
                <a:cs typeface="ヒラギノ角ゴ ProN W3" charset="0"/>
                <a:sym typeface="Helvetica Neue" charset="0"/>
              </a:rPr>
              <a:t>FWHM(4.5 </a:t>
            </a:r>
            <a:r>
              <a:rPr lang="en-US" dirty="0" err="1">
                <a:solidFill>
                  <a:srgbClr val="000000"/>
                </a:solidFill>
                <a:effectLst>
                  <a:outerShdw blurRad="38100" dist="38100" dir="2700000" algn="tl">
                    <a:srgbClr val="FFFFFF"/>
                  </a:outerShdw>
                </a:effectLst>
                <a:latin typeface="Helvetica Neue" charset="0"/>
                <a:ea typeface="ヒラギノ角ゴ ProN W3" charset="0"/>
                <a:cs typeface="ヒラギノ角ゴ ProN W3" charset="0"/>
                <a:sym typeface="Helvetica Neue" charset="0"/>
              </a:rPr>
              <a:t>GeV</a:t>
            </a:r>
            <a:r>
              <a:rPr lang="en-US" dirty="0">
                <a:solidFill>
                  <a:srgbClr val="000000"/>
                </a:solidFill>
                <a:effectLst>
                  <a:outerShdw blurRad="38100" dist="38100" dir="2700000" algn="tl">
                    <a:srgbClr val="FFFFFF"/>
                  </a:outerShdw>
                </a:effectLst>
                <a:latin typeface="Helvetica Neue" charset="0"/>
                <a:ea typeface="ヒラギノ角ゴ ProN W3" charset="0"/>
                <a:cs typeface="ヒラギノ角ゴ ProN W3" charset="0"/>
                <a:sym typeface="Helvetica Neue" charset="0"/>
              </a:rPr>
              <a:t>)  ≈ 0.4 mm     ⇒ sub-mm precision</a:t>
            </a: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8" y="838181"/>
            <a:ext cx="8464230" cy="370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63900" y="4328975"/>
            <a:ext cx="5735318" cy="1498967"/>
          </a:xfrm>
          <a:prstGeom prst="rect">
            <a:avLst/>
          </a:prstGeom>
        </p:spPr>
        <p:txBody>
          <a:bodyPr wrap="square" lIns="91430" tIns="45716" rIns="91430" bIns="45716">
            <a:spAutoFit/>
          </a:bodyPr>
          <a:lstStyle/>
          <a:p>
            <a:pPr defTabSz="914306" fontAlgn="base">
              <a:spcBef>
                <a:spcPct val="0"/>
              </a:spcBef>
              <a:spcAft>
                <a:spcPct val="0"/>
              </a:spcAft>
            </a:pPr>
            <a:r>
              <a:rPr lang="en-US" dirty="0">
                <a:solidFill>
                  <a:srgbClr val="FF0000"/>
                </a:solidFill>
                <a:latin typeface="Verdana" charset="0"/>
                <a:ea typeface="ＭＳ Ｐゴシック" charset="0"/>
                <a:cs typeface="ＭＳ Ｐゴシック" charset="0"/>
              </a:rPr>
              <a:t>Advantages with high energy protons and proton radiography:</a:t>
            </a:r>
          </a:p>
          <a:p>
            <a:pPr algn="just" defTabSz="914306" fontAlgn="base">
              <a:spcBef>
                <a:spcPct val="0"/>
              </a:spcBef>
              <a:spcAft>
                <a:spcPct val="0"/>
              </a:spcAft>
            </a:pPr>
            <a:r>
              <a:rPr lang="en-US" dirty="0" smtClean="0">
                <a:solidFill>
                  <a:srgbClr val="000000"/>
                </a:solidFill>
                <a:latin typeface="Verdana" charset="0"/>
                <a:ea typeface="ＭＳ Ｐゴシック" charset="0"/>
                <a:cs typeface="ＭＳ Ｐゴシック" charset="0"/>
              </a:rPr>
              <a:t>Online imaging and low lateral scattering allow reduction of margins, treatment of moving targets and </a:t>
            </a:r>
            <a:r>
              <a:rPr lang="en-US" dirty="0">
                <a:solidFill>
                  <a:srgbClr val="000000"/>
                </a:solidFill>
                <a:latin typeface="Verdana" charset="0"/>
                <a:ea typeface="ＭＳ Ｐゴシック" charset="0"/>
                <a:cs typeface="ＭＳ Ｐゴシック" charset="0"/>
              </a:rPr>
              <a:t>dose </a:t>
            </a:r>
            <a:r>
              <a:rPr lang="en-US" dirty="0" smtClean="0">
                <a:solidFill>
                  <a:srgbClr val="000000"/>
                </a:solidFill>
                <a:latin typeface="Verdana" charset="0"/>
                <a:ea typeface="ＭＳ Ｐゴシック" charset="0"/>
                <a:cs typeface="ＭＳ Ｐゴシック" charset="0"/>
              </a:rPr>
              <a:t>escalation</a:t>
            </a:r>
            <a:endParaRPr lang="en-US" dirty="0">
              <a:solidFill>
                <a:srgbClr val="000000"/>
              </a:solidFill>
              <a:latin typeface="Verdana" charset="0"/>
              <a:ea typeface="ＭＳ Ｐゴシック" charset="0"/>
              <a:cs typeface="ＭＳ Ｐゴシック" charset="0"/>
            </a:endParaRPr>
          </a:p>
        </p:txBody>
      </p:sp>
      <p:sp>
        <p:nvSpPr>
          <p:cNvPr id="2" name="TextBox 1"/>
          <p:cNvSpPr txBox="1"/>
          <p:nvPr/>
        </p:nvSpPr>
        <p:spPr>
          <a:xfrm>
            <a:off x="3810000" y="2235200"/>
            <a:ext cx="1358265" cy="338554"/>
          </a:xfrm>
          <a:prstGeom prst="rect">
            <a:avLst/>
          </a:prstGeom>
          <a:noFill/>
          <a:scene3d>
            <a:camera prst="orthographicFront">
              <a:rot lat="0" lon="0" rev="5400000"/>
            </a:camera>
            <a:lightRig rig="threePt" dir="t"/>
          </a:scene3d>
        </p:spPr>
        <p:txBody>
          <a:bodyPr wrap="none" rtlCol="0">
            <a:spAutoFit/>
          </a:bodyPr>
          <a:lstStyle/>
          <a:p>
            <a:r>
              <a:rPr lang="en-US" sz="1600" dirty="0" smtClean="0">
                <a:latin typeface="Arial"/>
                <a:cs typeface="Arial"/>
              </a:rPr>
              <a:t>FWHM (mm)</a:t>
            </a:r>
            <a:endParaRPr lang="en-US" sz="1600" dirty="0">
              <a:latin typeface="Arial"/>
              <a:cs typeface="Arial"/>
            </a:endParaRPr>
          </a:p>
        </p:txBody>
      </p:sp>
      <p:sp>
        <p:nvSpPr>
          <p:cNvPr id="7" name="TextBox 6"/>
          <p:cNvSpPr txBox="1"/>
          <p:nvPr/>
        </p:nvSpPr>
        <p:spPr>
          <a:xfrm>
            <a:off x="214312" y="1003300"/>
            <a:ext cx="1678364" cy="338554"/>
          </a:xfrm>
          <a:prstGeom prst="rect">
            <a:avLst/>
          </a:prstGeom>
          <a:noFill/>
          <a:scene3d>
            <a:camera prst="orthographicFront">
              <a:rot lat="0" lon="0" rev="0"/>
            </a:camera>
            <a:lightRig rig="threePt" dir="t"/>
          </a:scene3d>
        </p:spPr>
        <p:txBody>
          <a:bodyPr wrap="none" rtlCol="0">
            <a:spAutoFit/>
          </a:bodyPr>
          <a:lstStyle/>
          <a:p>
            <a:r>
              <a:rPr lang="en-US" sz="1600" dirty="0" smtClean="0">
                <a:latin typeface="Arial"/>
                <a:cs typeface="Arial"/>
              </a:rPr>
              <a:t>SRIM simulation</a:t>
            </a:r>
            <a:endParaRPr lang="en-US" sz="1600" dirty="0">
              <a:latin typeface="Arial"/>
              <a:cs typeface="Arial"/>
            </a:endParaRPr>
          </a:p>
        </p:txBody>
      </p:sp>
      <p:sp>
        <p:nvSpPr>
          <p:cNvPr id="8" name="TextBox 7"/>
          <p:cNvSpPr txBox="1"/>
          <p:nvPr/>
        </p:nvSpPr>
        <p:spPr>
          <a:xfrm>
            <a:off x="243660" y="2997200"/>
            <a:ext cx="458178" cy="584776"/>
          </a:xfrm>
          <a:prstGeom prst="rect">
            <a:avLst/>
          </a:prstGeom>
          <a:noFill/>
          <a:scene3d>
            <a:camera prst="orthographicFront">
              <a:rot lat="0" lon="0" rev="0"/>
            </a:camera>
            <a:lightRig rig="threePt" dir="t"/>
          </a:scene3d>
        </p:spPr>
        <p:txBody>
          <a:bodyPr wrap="none" rtlCol="0">
            <a:spAutoFit/>
          </a:bodyPr>
          <a:lstStyle/>
          <a:p>
            <a:r>
              <a:rPr lang="en-US" sz="1600" dirty="0">
                <a:latin typeface="Arial"/>
                <a:cs typeface="Arial"/>
              </a:rPr>
              <a:t>c</a:t>
            </a:r>
            <a:r>
              <a:rPr lang="en-US" sz="1600" dirty="0" smtClean="0">
                <a:latin typeface="Arial"/>
                <a:cs typeface="Arial"/>
              </a:rPr>
              <a:t>m</a:t>
            </a:r>
          </a:p>
          <a:p>
            <a:endParaRPr lang="en-US" sz="1600" dirty="0">
              <a:latin typeface="Arial"/>
              <a:cs typeface="Arial"/>
            </a:endParaRPr>
          </a:p>
        </p:txBody>
      </p:sp>
    </p:spTree>
    <p:extLst>
      <p:ext uri="{BB962C8B-B14F-4D97-AF65-F5344CB8AC3E}">
        <p14:creationId xmlns:p14="http://schemas.microsoft.com/office/powerpoint/2010/main" val="1461595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9" name="Прямоугольник 3"/>
          <p:cNvSpPr>
            <a:spLocks noChangeArrowheads="1"/>
          </p:cNvSpPr>
          <p:nvPr/>
        </p:nvSpPr>
        <p:spPr bwMode="auto">
          <a:xfrm>
            <a:off x="1" y="1"/>
            <a:ext cx="8967465" cy="7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algn="ctr" defTabSz="914306" fontAlgn="base">
              <a:spcBef>
                <a:spcPct val="0"/>
              </a:spcBef>
              <a:spcAft>
                <a:spcPct val="0"/>
              </a:spcAft>
            </a:pPr>
            <a:r>
              <a:rPr lang="en-US" sz="2200" b="1" dirty="0">
                <a:latin typeface="Arial"/>
                <a:ea typeface="ＭＳ Ｐゴシック" charset="0"/>
                <a:cs typeface="Arial"/>
              </a:rPr>
              <a:t>E</a:t>
            </a:r>
            <a:r>
              <a:rPr lang="en-US" sz="2200" b="1" dirty="0" smtClean="0">
                <a:latin typeface="Arial"/>
                <a:ea typeface="ＭＳ Ｐゴシック" charset="0"/>
                <a:cs typeface="Arial"/>
              </a:rPr>
              <a:t>xperiment </a:t>
            </a:r>
            <a:r>
              <a:rPr lang="en-US" sz="2200" b="1" dirty="0">
                <a:latin typeface="Arial"/>
                <a:ea typeface="ＭＳ Ｐゴシック" charset="0"/>
                <a:cs typeface="Arial"/>
              </a:rPr>
              <a:t>at </a:t>
            </a:r>
            <a:r>
              <a:rPr lang="en-US" sz="2200" b="1" dirty="0" smtClean="0">
                <a:latin typeface="Arial"/>
                <a:ea typeface="ＭＳ Ｐゴシック" charset="0"/>
                <a:cs typeface="Arial"/>
              </a:rPr>
              <a:t>PUMA proton microscope </a:t>
            </a:r>
            <a:r>
              <a:rPr lang="en-US" sz="2200" b="1" dirty="0">
                <a:latin typeface="Arial"/>
                <a:ea typeface="ＭＳ Ｐゴシック" charset="0"/>
                <a:cs typeface="Arial"/>
              </a:rPr>
              <a:t>at </a:t>
            </a:r>
            <a:r>
              <a:rPr lang="en-US" sz="2200" b="1" dirty="0" smtClean="0">
                <a:latin typeface="Arial"/>
                <a:ea typeface="ＭＳ Ｐゴシック" charset="0"/>
                <a:cs typeface="Arial"/>
              </a:rPr>
              <a:t>ITEP </a:t>
            </a:r>
          </a:p>
          <a:p>
            <a:pPr algn="ctr" defTabSz="914306" fontAlgn="base">
              <a:spcBef>
                <a:spcPct val="0"/>
              </a:spcBef>
              <a:spcAft>
                <a:spcPct val="0"/>
              </a:spcAft>
            </a:pPr>
            <a:r>
              <a:rPr lang="en-US" sz="2200" b="1" dirty="0" smtClean="0">
                <a:latin typeface="Arial"/>
                <a:ea typeface="ＭＳ Ｐゴシック" charset="0"/>
                <a:cs typeface="Arial"/>
              </a:rPr>
              <a:t>(end of 2011) 800 MeV protons</a:t>
            </a:r>
            <a:endParaRPr lang="ru-RU" sz="2200" b="1" dirty="0">
              <a:latin typeface="Arial"/>
              <a:ea typeface="ＭＳ Ｐゴシック" charset="0"/>
              <a:cs typeface="Arial"/>
            </a:endParaRPr>
          </a:p>
        </p:txBody>
      </p:sp>
      <p:sp>
        <p:nvSpPr>
          <p:cNvPr id="11" name="Rectangle 9"/>
          <p:cNvSpPr>
            <a:spLocks noChangeArrowheads="1"/>
          </p:cNvSpPr>
          <p:nvPr/>
        </p:nvSpPr>
        <p:spPr bwMode="auto">
          <a:xfrm>
            <a:off x="1453022" y="6581002"/>
            <a:ext cx="76909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spAutoFit/>
          </a:bodyPr>
          <a:lstStyle/>
          <a:p>
            <a:pPr algn="just" defTabSz="914306" eaLnBrk="0" fontAlgn="base" hangingPunct="0">
              <a:spcBef>
                <a:spcPct val="0"/>
              </a:spcBef>
              <a:spcAft>
                <a:spcPct val="0"/>
              </a:spcAft>
              <a:tabLst>
                <a:tab pos="571442" algn="l"/>
              </a:tabLst>
            </a:pPr>
            <a:r>
              <a:rPr lang="en-US" sz="1200" b="1" i="1" u="sng" dirty="0">
                <a:solidFill>
                  <a:srgbClr val="000000"/>
                </a:solidFill>
                <a:latin typeface="Times New Roman" charset="0"/>
                <a:ea typeface="ＭＳ Ｐゴシック" charset="0"/>
                <a:cs typeface="Times New Roman" charset="0"/>
              </a:rPr>
              <a:t>D. </a:t>
            </a:r>
            <a:r>
              <a:rPr lang="en-US" sz="1200" b="1" i="1" u="sng" dirty="0" err="1">
                <a:solidFill>
                  <a:srgbClr val="000000"/>
                </a:solidFill>
                <a:latin typeface="Times New Roman" charset="0"/>
                <a:ea typeface="ＭＳ Ｐゴシック" charset="0"/>
                <a:cs typeface="Times New Roman" charset="0"/>
              </a:rPr>
              <a:t>Varentsov</a:t>
            </a:r>
            <a:r>
              <a:rPr lang="en-US" sz="1200" b="1" i="1" u="sng" dirty="0">
                <a:solidFill>
                  <a:srgbClr val="000000"/>
                </a:solidFill>
                <a:latin typeface="Times New Roman" charset="0"/>
                <a:ea typeface="ＭＳ Ｐゴシック" charset="0"/>
                <a:cs typeface="Times New Roman" charset="0"/>
              </a:rPr>
              <a:t>. ..,A. Kantsyrev  et al.</a:t>
            </a:r>
            <a:r>
              <a:rPr lang="en-US" sz="1200" b="1" u="sng" dirty="0">
                <a:solidFill>
                  <a:srgbClr val="000000"/>
                </a:solidFill>
                <a:latin typeface="Times New Roman" charset="0"/>
                <a:ea typeface="ＭＳ Ｐゴシック" charset="0"/>
                <a:cs typeface="Times New Roman" charset="0"/>
              </a:rPr>
              <a:t> // European Journal of Medical Physics (</a:t>
            </a:r>
            <a:r>
              <a:rPr lang="en-US" sz="1200" b="1" u="sng" dirty="0" err="1">
                <a:solidFill>
                  <a:srgbClr val="000000"/>
                </a:solidFill>
                <a:latin typeface="Times New Roman" charset="0"/>
                <a:ea typeface="ＭＳ Ｐゴシック" charset="0"/>
                <a:cs typeface="Times New Roman" charset="0"/>
              </a:rPr>
              <a:t>Physica</a:t>
            </a:r>
            <a:r>
              <a:rPr lang="en-US" sz="1200" b="1" u="sng" dirty="0">
                <a:solidFill>
                  <a:srgbClr val="000000"/>
                </a:solidFill>
                <a:latin typeface="Times New Roman" charset="0"/>
                <a:ea typeface="ＭＳ Ｐゴシック" charset="0"/>
                <a:cs typeface="Times New Roman" charset="0"/>
              </a:rPr>
              <a:t> </a:t>
            </a:r>
            <a:r>
              <a:rPr lang="en-US" sz="1200" b="1" u="sng" dirty="0" err="1">
                <a:solidFill>
                  <a:srgbClr val="000000"/>
                </a:solidFill>
                <a:latin typeface="Times New Roman" charset="0"/>
                <a:ea typeface="ＭＳ Ｐゴシック" charset="0"/>
                <a:cs typeface="Times New Roman" charset="0"/>
              </a:rPr>
              <a:t>Medica</a:t>
            </a:r>
            <a:r>
              <a:rPr lang="en-US" sz="1200" b="1" u="sng" dirty="0">
                <a:solidFill>
                  <a:srgbClr val="000000"/>
                </a:solidFill>
                <a:latin typeface="Times New Roman" charset="0"/>
                <a:ea typeface="ＭＳ Ｐゴシック" charset="0"/>
                <a:cs typeface="Times New Roman" charset="0"/>
              </a:rPr>
              <a:t>).) 29, 2013, pp. 208-213</a:t>
            </a:r>
            <a:endParaRPr lang="en-US" sz="2400" b="1" dirty="0">
              <a:solidFill>
                <a:srgbClr val="000000"/>
              </a:solidFill>
              <a:latin typeface="Times New Roman" charset="0"/>
              <a:ea typeface="ＭＳ Ｐゴシック"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331" y="815795"/>
            <a:ext cx="7318836" cy="299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4324" y="3807380"/>
            <a:ext cx="13684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0087" y="3807380"/>
            <a:ext cx="176053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495302" y="5604430"/>
            <a:ext cx="83311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nchor="ctr">
            <a:spAutoFit/>
          </a:bodyPr>
          <a:lstStyle/>
          <a:p>
            <a:pPr indent="357152" algn="ctr" defTabSz="914306" eaLnBrk="0" fontAlgn="base" hangingPunct="0">
              <a:spcBef>
                <a:spcPct val="0"/>
              </a:spcBef>
              <a:spcAft>
                <a:spcPct val="0"/>
              </a:spcAft>
              <a:tabLst>
                <a:tab pos="0" algn="l"/>
              </a:tabLst>
            </a:pPr>
            <a:r>
              <a:rPr lang="en-US" sz="1400" dirty="0">
                <a:solidFill>
                  <a:srgbClr val="000000"/>
                </a:solidFill>
                <a:latin typeface="Verdana" charset="0"/>
                <a:ea typeface="ＭＳ Ｐゴシック" charset="0"/>
                <a:cs typeface="Calibri" charset="0"/>
              </a:rPr>
              <a:t>Static target for the determination of density and spatial resolution. Investigated object of Plexiglas PMMA with cylindrical holes of different depths (from 0.5 mm to 8.0 mm), and its image obtained by proton microscope PUMA at ITEP</a:t>
            </a:r>
          </a:p>
        </p:txBody>
      </p:sp>
    </p:spTree>
    <p:extLst>
      <p:ext uri="{BB962C8B-B14F-4D97-AF65-F5344CB8AC3E}">
        <p14:creationId xmlns:p14="http://schemas.microsoft.com/office/powerpoint/2010/main" val="2614030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0979" y="2456776"/>
            <a:ext cx="3079298" cy="150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ChangeArrowheads="1"/>
          </p:cNvSpPr>
          <p:nvPr/>
        </p:nvSpPr>
        <p:spPr bwMode="auto">
          <a:xfrm>
            <a:off x="0" y="-165100"/>
            <a:ext cx="9067800" cy="863600"/>
          </a:xfrm>
          <a:prstGeom prst="rect">
            <a:avLst/>
          </a:prstGeom>
          <a:noFill/>
          <a:ln w="12700">
            <a:noFill/>
            <a:miter lim="800000"/>
            <a:headEnd/>
            <a:tailEnd/>
          </a:ln>
        </p:spPr>
        <p:txBody>
          <a:bodyPr lIns="90487" tIns="44450" rIns="90487" bIns="44450" anchor="ctr"/>
          <a:lstStyle/>
          <a:p>
            <a:pPr algn="ctr"/>
            <a:r>
              <a:rPr lang="en-US" sz="2400" b="1" dirty="0" smtClean="0">
                <a:solidFill>
                  <a:schemeClr val="tx2"/>
                </a:solidFill>
                <a:latin typeface="Arial"/>
                <a:cs typeface="Arial"/>
              </a:rPr>
              <a:t>History of  Proton Radiography</a:t>
            </a:r>
            <a:endParaRPr lang="en-US" sz="2400" b="1" dirty="0">
              <a:solidFill>
                <a:schemeClr val="tx2"/>
              </a:solidFill>
              <a:latin typeface="Arial"/>
              <a:cs typeface="Arial"/>
            </a:endParaRPr>
          </a:p>
        </p:txBody>
      </p:sp>
      <p:pic>
        <p:nvPicPr>
          <p:cNvPr id="38915" name="Picture 3" descr="line c"/>
          <p:cNvPicPr>
            <a:picLocks noChangeAspect="1" noChangeArrowheads="1"/>
          </p:cNvPicPr>
          <p:nvPr/>
        </p:nvPicPr>
        <p:blipFill>
          <a:blip r:embed="rId4"/>
          <a:srcRect l="1193" t="19318" r="1085" b="28978"/>
          <a:stretch>
            <a:fillRect/>
          </a:stretch>
        </p:blipFill>
        <p:spPr bwMode="auto">
          <a:xfrm>
            <a:off x="190499" y="5155124"/>
            <a:ext cx="4483101" cy="1595958"/>
          </a:xfrm>
          <a:prstGeom prst="rect">
            <a:avLst/>
          </a:prstGeom>
          <a:noFill/>
          <a:ln w="9525">
            <a:noFill/>
            <a:miter lim="800000"/>
            <a:headEnd/>
            <a:tailEnd/>
          </a:ln>
        </p:spPr>
      </p:pic>
      <p:sp>
        <p:nvSpPr>
          <p:cNvPr id="23" name="Прямоугольник 4"/>
          <p:cNvSpPr>
            <a:spLocks noChangeArrowheads="1"/>
          </p:cNvSpPr>
          <p:nvPr/>
        </p:nvSpPr>
        <p:spPr bwMode="auto">
          <a:xfrm>
            <a:off x="190498" y="3621259"/>
            <a:ext cx="476460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1600" b="1" dirty="0" smtClean="0">
                <a:solidFill>
                  <a:srgbClr val="000000"/>
                </a:solidFill>
                <a:latin typeface="Arial"/>
                <a:ea typeface="ＭＳ Ｐゴシック" charset="0"/>
                <a:cs typeface="Arial"/>
              </a:rPr>
              <a:t>First High energy proton radiography setup with magnetic optics  setup</a:t>
            </a:r>
            <a:r>
              <a:rPr lang="ru-RU" sz="1600" b="1" dirty="0" smtClean="0">
                <a:solidFill>
                  <a:srgbClr val="000000"/>
                </a:solidFill>
                <a:latin typeface="Arial"/>
                <a:ea typeface="ＭＳ Ｐゴシック" charset="0"/>
                <a:cs typeface="Arial"/>
              </a:rPr>
              <a:t> </a:t>
            </a:r>
            <a:r>
              <a:rPr lang="en-US" sz="1600" b="1" dirty="0" smtClean="0">
                <a:solidFill>
                  <a:srgbClr val="000000"/>
                </a:solidFill>
                <a:latin typeface="Arial"/>
                <a:ea typeface="ＭＳ Ｐゴシック" charset="0"/>
                <a:cs typeface="Arial"/>
              </a:rPr>
              <a:t>LANL </a:t>
            </a:r>
            <a:r>
              <a:rPr lang="en-US" sz="1600" b="1" dirty="0" err="1" smtClean="0">
                <a:solidFill>
                  <a:srgbClr val="000000"/>
                </a:solidFill>
                <a:latin typeface="Arial"/>
                <a:ea typeface="ＭＳ Ｐゴシック" charset="0"/>
                <a:cs typeface="Arial"/>
              </a:rPr>
              <a:t>pRad</a:t>
            </a:r>
            <a:r>
              <a:rPr lang="en-US" sz="1600" b="1" dirty="0" smtClean="0">
                <a:solidFill>
                  <a:srgbClr val="000000"/>
                </a:solidFill>
                <a:latin typeface="Arial"/>
                <a:ea typeface="ＭＳ Ｐゴシック" charset="0"/>
                <a:cs typeface="Arial"/>
              </a:rPr>
              <a:t> setup:</a:t>
            </a:r>
          </a:p>
          <a:p>
            <a:pPr algn="just"/>
            <a:r>
              <a:rPr lang="en-US" sz="1600" dirty="0" smtClean="0">
                <a:solidFill>
                  <a:srgbClr val="000000"/>
                </a:solidFill>
                <a:latin typeface="Arial"/>
                <a:ea typeface="ＭＳ Ｐゴシック" charset="0"/>
                <a:cs typeface="Arial"/>
              </a:rPr>
              <a:t>Proton beam energy</a:t>
            </a:r>
            <a:r>
              <a:rPr lang="ru-RU" sz="1600" dirty="0" smtClean="0">
                <a:solidFill>
                  <a:srgbClr val="000000"/>
                </a:solidFill>
                <a:latin typeface="Arial"/>
                <a:ea typeface="ＭＳ Ｐゴシック" charset="0"/>
                <a:cs typeface="Arial"/>
              </a:rPr>
              <a:t> – </a:t>
            </a:r>
            <a:r>
              <a:rPr lang="en-US" sz="1600" dirty="0" smtClean="0">
                <a:solidFill>
                  <a:srgbClr val="000000"/>
                </a:solidFill>
                <a:latin typeface="Arial"/>
                <a:ea typeface="ＭＳ Ｐゴシック" charset="0"/>
                <a:cs typeface="Arial"/>
              </a:rPr>
              <a:t>   </a:t>
            </a:r>
            <a:r>
              <a:rPr lang="ru-RU" sz="1600" dirty="0" smtClean="0">
                <a:solidFill>
                  <a:srgbClr val="000000"/>
                </a:solidFill>
                <a:latin typeface="Arial"/>
                <a:ea typeface="ＭＳ Ｐゴシック" charset="0"/>
                <a:cs typeface="Arial"/>
              </a:rPr>
              <a:t>800 </a:t>
            </a:r>
            <a:r>
              <a:rPr lang="en-US" sz="1600" dirty="0" smtClean="0">
                <a:solidFill>
                  <a:srgbClr val="000000"/>
                </a:solidFill>
                <a:latin typeface="Arial"/>
                <a:ea typeface="ＭＳ Ｐゴシック" charset="0"/>
                <a:cs typeface="Arial"/>
              </a:rPr>
              <a:t>MeV</a:t>
            </a:r>
          </a:p>
          <a:p>
            <a:pPr algn="just"/>
            <a:r>
              <a:rPr lang="en-US" sz="1600" dirty="0" smtClean="0">
                <a:solidFill>
                  <a:srgbClr val="000000"/>
                </a:solidFill>
                <a:latin typeface="Arial"/>
                <a:ea typeface="ＭＳ Ｐゴシック" charset="0"/>
                <a:cs typeface="Arial"/>
              </a:rPr>
              <a:t>Magnification          </a:t>
            </a:r>
            <a:r>
              <a:rPr lang="ru-RU" sz="1600" dirty="0" smtClean="0">
                <a:solidFill>
                  <a:srgbClr val="000000"/>
                </a:solidFill>
                <a:latin typeface="Arial"/>
                <a:ea typeface="ＭＳ Ｐゴシック" charset="0"/>
                <a:cs typeface="Arial"/>
              </a:rPr>
              <a:t>–</a:t>
            </a:r>
            <a:r>
              <a:rPr lang="en-US" sz="1600" dirty="0" smtClean="0">
                <a:solidFill>
                  <a:srgbClr val="000000"/>
                </a:solidFill>
                <a:latin typeface="Arial"/>
                <a:ea typeface="ＭＳ Ｐゴシック" charset="0"/>
                <a:cs typeface="Arial"/>
              </a:rPr>
              <a:t>     7 </a:t>
            </a:r>
          </a:p>
          <a:p>
            <a:pPr algn="just"/>
            <a:r>
              <a:rPr lang="en-US" sz="1600" dirty="0" smtClean="0">
                <a:solidFill>
                  <a:srgbClr val="000000"/>
                </a:solidFill>
                <a:latin typeface="Arial"/>
                <a:ea typeface="ＭＳ Ｐゴシック" charset="0"/>
                <a:cs typeface="Arial"/>
              </a:rPr>
              <a:t>Spatial resolution      </a:t>
            </a:r>
            <a:r>
              <a:rPr lang="en-US" sz="1600" dirty="0">
                <a:solidFill>
                  <a:srgbClr val="000000"/>
                </a:solidFill>
                <a:latin typeface="Arial"/>
                <a:ea typeface="ＭＳ Ｐゴシック" charset="0"/>
                <a:cs typeface="Arial"/>
              </a:rPr>
              <a:t>~</a:t>
            </a:r>
            <a:r>
              <a:rPr lang="en-US" sz="1600" dirty="0" smtClean="0">
                <a:solidFill>
                  <a:srgbClr val="000000"/>
                </a:solidFill>
                <a:latin typeface="Arial"/>
                <a:ea typeface="ＭＳ Ｐゴシック" charset="0"/>
                <a:cs typeface="Arial"/>
              </a:rPr>
              <a:t>   </a:t>
            </a:r>
            <a:r>
              <a:rPr lang="en-US" sz="1600" b="1" dirty="0" smtClean="0">
                <a:solidFill>
                  <a:srgbClr val="000000"/>
                </a:solidFill>
                <a:latin typeface="Arial"/>
                <a:ea typeface="ＭＳ Ｐゴシック" charset="0"/>
                <a:cs typeface="Arial"/>
              </a:rPr>
              <a:t>200, 65, 35 µm   </a:t>
            </a:r>
          </a:p>
          <a:p>
            <a:pPr algn="just"/>
            <a:r>
              <a:rPr lang="en-US" sz="1600" dirty="0" smtClean="0">
                <a:solidFill>
                  <a:srgbClr val="000000"/>
                </a:solidFill>
                <a:latin typeface="Arial"/>
                <a:ea typeface="ＭＳ Ｐゴシック" charset="0"/>
                <a:cs typeface="Arial"/>
              </a:rPr>
              <a:t>Field of view              – 120, 44, 17 mm</a:t>
            </a:r>
            <a:endParaRPr lang="ru-RU" sz="1600" dirty="0" smtClean="0">
              <a:solidFill>
                <a:srgbClr val="000000"/>
              </a:solidFill>
              <a:latin typeface="Arial"/>
              <a:ea typeface="ＭＳ Ｐゴシック" charset="0"/>
              <a:cs typeface="Arial"/>
            </a:endParaRPr>
          </a:p>
          <a:p>
            <a:pPr algn="just"/>
            <a:r>
              <a:rPr lang="ru-RU" sz="1400" dirty="0" smtClean="0">
                <a:solidFill>
                  <a:srgbClr val="000000"/>
                </a:solidFill>
                <a:latin typeface="Times New Roman" charset="0"/>
                <a:ea typeface="ＭＳ Ｐゴシック" charset="0"/>
              </a:rPr>
              <a:t> </a:t>
            </a:r>
          </a:p>
        </p:txBody>
      </p:sp>
      <p:sp>
        <p:nvSpPr>
          <p:cNvPr id="2" name="TextBox 1"/>
          <p:cNvSpPr txBox="1"/>
          <p:nvPr/>
        </p:nvSpPr>
        <p:spPr>
          <a:xfrm>
            <a:off x="5268911" y="6209823"/>
            <a:ext cx="184666" cy="369332"/>
          </a:xfrm>
          <a:prstGeom prst="rect">
            <a:avLst/>
          </a:prstGeom>
          <a:noFill/>
        </p:spPr>
        <p:txBody>
          <a:bodyPr wrap="none" rtlCol="0">
            <a:spAutoFit/>
          </a:bodyPr>
          <a:lstStyle/>
          <a:p>
            <a:endParaRPr lang="en-US" dirty="0"/>
          </a:p>
        </p:txBody>
      </p:sp>
      <p:sp>
        <p:nvSpPr>
          <p:cNvPr id="10" name="Text Box 6"/>
          <p:cNvSpPr txBox="1">
            <a:spLocks noChangeArrowheads="1"/>
          </p:cNvSpPr>
          <p:nvPr/>
        </p:nvSpPr>
        <p:spPr bwMode="auto">
          <a:xfrm>
            <a:off x="4955102" y="1903342"/>
            <a:ext cx="3922713" cy="648512"/>
          </a:xfrm>
          <a:prstGeom prst="rect">
            <a:avLst/>
          </a:prstGeom>
          <a:noFill/>
          <a:ln w="9525">
            <a:noFill/>
            <a:round/>
            <a:headEnd/>
            <a:tailEnd/>
          </a:ln>
        </p:spPr>
        <p:txBody>
          <a:bodyPr wrap="square" lIns="90000" tIns="46800" rIns="90000" bIns="46800">
            <a:spAutoFit/>
          </a:bodyPr>
          <a:lstStyle/>
          <a:p>
            <a:pPr algn="ctr" defTabSz="914400" fontAlgn="base">
              <a:spcBef>
                <a:spcPts val="1125"/>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a:solidFill>
                  <a:srgbClr val="000000"/>
                </a:solidFill>
                <a:latin typeface="Arial"/>
                <a:ea typeface="ＭＳ Ｐゴシック" charset="0"/>
                <a:cs typeface="Arial"/>
              </a:rPr>
              <a:t>Image at the detector is substantially </a:t>
            </a:r>
            <a:r>
              <a:rPr lang="en-US" dirty="0" smtClean="0">
                <a:solidFill>
                  <a:srgbClr val="000000"/>
                </a:solidFill>
                <a:latin typeface="Arial"/>
                <a:ea typeface="ＭＳ Ｐゴシック" charset="0"/>
                <a:cs typeface="Arial"/>
              </a:rPr>
              <a:t/>
            </a:r>
            <a:br>
              <a:rPr lang="en-US" dirty="0" smtClean="0">
                <a:solidFill>
                  <a:srgbClr val="000000"/>
                </a:solidFill>
                <a:latin typeface="Arial"/>
                <a:ea typeface="ＭＳ Ｐゴシック" charset="0"/>
                <a:cs typeface="Arial"/>
              </a:rPr>
            </a:br>
            <a:r>
              <a:rPr lang="en-US" dirty="0" smtClean="0">
                <a:solidFill>
                  <a:srgbClr val="000000"/>
                </a:solidFill>
                <a:latin typeface="Arial"/>
                <a:ea typeface="ＭＳ Ｐゴシック" charset="0"/>
                <a:cs typeface="Arial"/>
              </a:rPr>
              <a:t>blurred </a:t>
            </a:r>
            <a:r>
              <a:rPr lang="en-US" dirty="0">
                <a:solidFill>
                  <a:srgbClr val="000000"/>
                </a:solidFill>
                <a:latin typeface="Arial"/>
                <a:ea typeface="ＭＳ Ｐゴシック" charset="0"/>
                <a:cs typeface="Arial"/>
              </a:rPr>
              <a:t>due to MCS (1968)</a:t>
            </a:r>
          </a:p>
        </p:txBody>
      </p:sp>
      <p:pic>
        <p:nvPicPr>
          <p:cNvPr id="12"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45087" y="4807606"/>
            <a:ext cx="3197225" cy="177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p:cNvSpPr txBox="1">
            <a:spLocks noChangeArrowheads="1"/>
          </p:cNvSpPr>
          <p:nvPr/>
        </p:nvSpPr>
        <p:spPr bwMode="auto">
          <a:xfrm>
            <a:off x="4673600" y="4083482"/>
            <a:ext cx="4394200" cy="648512"/>
          </a:xfrm>
          <a:prstGeom prst="rect">
            <a:avLst/>
          </a:prstGeom>
          <a:noFill/>
          <a:ln w="9525">
            <a:noFill/>
            <a:round/>
            <a:headEnd/>
            <a:tailEnd/>
          </a:ln>
        </p:spPr>
        <p:txBody>
          <a:bodyPr wrap="square" lIns="90000" tIns="46800" rIns="90000" bIns="46800">
            <a:spAutoFit/>
          </a:bodyPr>
          <a:lstStyle/>
          <a:p>
            <a:pPr algn="ctr" defTabSz="914400" fontAlgn="base">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a:solidFill>
                  <a:srgbClr val="000000"/>
                </a:solidFill>
                <a:latin typeface="Arial"/>
                <a:ea typeface="ＭＳ Ｐゴシック" charset="0"/>
                <a:cs typeface="Arial"/>
              </a:rPr>
              <a:t>Magnetic imaging lens preserves the image </a:t>
            </a:r>
            <a:r>
              <a:rPr lang="en-US" dirty="0" smtClean="0">
                <a:solidFill>
                  <a:srgbClr val="000000"/>
                </a:solidFill>
                <a:latin typeface="Arial"/>
                <a:ea typeface="ＭＳ Ｐゴシック" charset="0"/>
                <a:cs typeface="Arial"/>
              </a:rPr>
              <a:t>in </a:t>
            </a:r>
            <a:r>
              <a:rPr lang="en-US" dirty="0">
                <a:solidFill>
                  <a:srgbClr val="000000"/>
                </a:solidFill>
                <a:latin typeface="Arial"/>
                <a:ea typeface="ＭＳ Ｐゴシック" charset="0"/>
                <a:cs typeface="Arial"/>
              </a:rPr>
              <a:t>high resolution (LANSCE 1997)</a:t>
            </a:r>
          </a:p>
        </p:txBody>
      </p:sp>
      <p:pic>
        <p:nvPicPr>
          <p:cNvPr id="16"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498" y="721029"/>
            <a:ext cx="4483102" cy="290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 name="Rectangle 2"/>
          <p:cNvSpPr/>
          <p:nvPr/>
        </p:nvSpPr>
        <p:spPr>
          <a:xfrm>
            <a:off x="1854993" y="437880"/>
            <a:ext cx="5637213" cy="369332"/>
          </a:xfrm>
          <a:prstGeom prst="rect">
            <a:avLst/>
          </a:prstGeom>
        </p:spPr>
        <p:txBody>
          <a:bodyPr wrap="square">
            <a:spAutoFit/>
          </a:bodyPr>
          <a:lstStyle/>
          <a:p>
            <a:r>
              <a:rPr lang="en-US" dirty="0">
                <a:latin typeface="Arial"/>
                <a:cs typeface="Arial"/>
              </a:rPr>
              <a:t>Early proton radiography: scattering radiography</a:t>
            </a:r>
          </a:p>
        </p:txBody>
      </p:sp>
      <p:sp>
        <p:nvSpPr>
          <p:cNvPr id="4" name="Rectangle 3"/>
          <p:cNvSpPr/>
          <p:nvPr/>
        </p:nvSpPr>
        <p:spPr>
          <a:xfrm>
            <a:off x="4673600" y="837723"/>
            <a:ext cx="4254500" cy="1024383"/>
          </a:xfrm>
          <a:prstGeom prst="rect">
            <a:avLst/>
          </a:prstGeom>
        </p:spPr>
        <p:txBody>
          <a:bodyPr wrap="square">
            <a:spAutoFit/>
          </a:bodyPr>
          <a:lstStyle/>
          <a:p>
            <a:pPr marL="374650" indent="-374650">
              <a:lnSpc>
                <a:spcPct val="90000"/>
              </a:lnSpc>
              <a:spcBef>
                <a:spcPts val="1400"/>
              </a:spcBef>
              <a:buSzPct val="93000"/>
              <a:buBlip>
                <a:blip r:embed="rId7"/>
              </a:buBlip>
            </a:pPr>
            <a:r>
              <a:rPr lang="en-US" dirty="0">
                <a:solidFill>
                  <a:srgbClr val="000000"/>
                </a:solidFill>
                <a:effectLst>
                  <a:outerShdw blurRad="38100" dist="38100" dir="2700000" algn="tl">
                    <a:srgbClr val="FFFFFF"/>
                  </a:outerShdw>
                </a:effectLst>
                <a:latin typeface="Arial"/>
                <a:ea typeface="ＭＳ Ｐゴシック" charset="0"/>
                <a:cs typeface="Arial"/>
                <a:sym typeface="Helvetica Neue" charset="0"/>
              </a:rPr>
              <a:t>edge detection only</a:t>
            </a:r>
            <a:br>
              <a:rPr lang="en-US" dirty="0">
                <a:solidFill>
                  <a:srgbClr val="000000"/>
                </a:solidFill>
                <a:effectLst>
                  <a:outerShdw blurRad="38100" dist="38100" dir="2700000" algn="tl">
                    <a:srgbClr val="FFFFFF"/>
                  </a:outerShdw>
                </a:effectLst>
                <a:latin typeface="Arial"/>
                <a:ea typeface="ＭＳ Ｐゴシック" charset="0"/>
                <a:cs typeface="Arial"/>
                <a:sym typeface="Helvetica Neue" charset="0"/>
              </a:rPr>
            </a:br>
            <a:r>
              <a:rPr lang="en-US" dirty="0">
                <a:solidFill>
                  <a:srgbClr val="000000"/>
                </a:solidFill>
                <a:effectLst>
                  <a:outerShdw blurRad="38100" dist="38100" dir="2700000" algn="tl">
                    <a:srgbClr val="FFFFFF"/>
                  </a:outerShdw>
                </a:effectLst>
                <a:latin typeface="Arial"/>
                <a:ea typeface="ＭＳ Ｐゴシック" charset="0"/>
                <a:cs typeface="Arial"/>
                <a:sym typeface="Helvetica Neue" charset="0"/>
              </a:rPr>
              <a:t>(no density reconstruction)</a:t>
            </a:r>
          </a:p>
          <a:p>
            <a:pPr marL="374650" indent="-374650">
              <a:lnSpc>
                <a:spcPct val="90000"/>
              </a:lnSpc>
              <a:spcBef>
                <a:spcPts val="1400"/>
              </a:spcBef>
              <a:buSzPct val="93000"/>
              <a:buBlip>
                <a:blip r:embed="rId7"/>
              </a:buBlip>
            </a:pPr>
            <a:r>
              <a:rPr lang="en-US" dirty="0">
                <a:solidFill>
                  <a:srgbClr val="000000"/>
                </a:solidFill>
                <a:effectLst>
                  <a:outerShdw blurRad="38100" dist="38100" dir="2700000" algn="tl">
                    <a:srgbClr val="FFFFFF"/>
                  </a:outerShdw>
                </a:effectLst>
                <a:latin typeface="Arial"/>
                <a:ea typeface="ＭＳ Ｐゴシック" charset="0"/>
                <a:cs typeface="Arial"/>
                <a:sym typeface="Helvetica Neue" charset="0"/>
              </a:rPr>
              <a:t>limited to thin objects</a:t>
            </a:r>
          </a:p>
        </p:txBody>
      </p:sp>
    </p:spTree>
    <p:extLst>
      <p:ext uri="{BB962C8B-B14F-4D97-AF65-F5344CB8AC3E}">
        <p14:creationId xmlns:p14="http://schemas.microsoft.com/office/powerpoint/2010/main" val="2155409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Прямоугольник 12"/>
          <p:cNvSpPr>
            <a:spLocks noChangeArrowheads="1"/>
          </p:cNvSpPr>
          <p:nvPr/>
        </p:nvSpPr>
        <p:spPr bwMode="auto">
          <a:xfrm>
            <a:off x="107950" y="115889"/>
            <a:ext cx="9036049" cy="4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algn="ctr"/>
            <a:r>
              <a:rPr lang="ru-RU" sz="2200" b="1" dirty="0">
                <a:solidFill>
                  <a:srgbClr val="000000"/>
                </a:solidFill>
                <a:latin typeface="Arial"/>
                <a:cs typeface="Arial"/>
              </a:rPr>
              <a:t>800 </a:t>
            </a:r>
            <a:r>
              <a:rPr lang="en-US" sz="2200" b="1" dirty="0">
                <a:solidFill>
                  <a:srgbClr val="000000"/>
                </a:solidFill>
                <a:latin typeface="Arial"/>
                <a:cs typeface="Arial"/>
              </a:rPr>
              <a:t>MeV proton radiography for tomography </a:t>
            </a:r>
            <a:r>
              <a:rPr lang="en-US" sz="2200" b="1" dirty="0" smtClean="0">
                <a:solidFill>
                  <a:srgbClr val="000000"/>
                </a:solidFill>
                <a:latin typeface="Arial"/>
                <a:cs typeface="Arial"/>
              </a:rPr>
              <a:t>imaging </a:t>
            </a:r>
            <a:r>
              <a:rPr lang="en-US" sz="2200" b="1" dirty="0">
                <a:solidFill>
                  <a:srgbClr val="000000"/>
                </a:solidFill>
                <a:latin typeface="Arial"/>
                <a:cs typeface="Arial"/>
              </a:rPr>
              <a:t>LANL (2013)</a:t>
            </a:r>
            <a:endParaRPr lang="ru-RU" sz="2200" b="1" dirty="0">
              <a:solidFill>
                <a:srgbClr val="000000"/>
              </a:solidFill>
              <a:latin typeface="Arial"/>
              <a:cs typeface="Arial"/>
            </a:endParaRPr>
          </a:p>
        </p:txBody>
      </p:sp>
      <p:pic>
        <p:nvPicPr>
          <p:cNvPr id="8" name="Picture 7" descr="mous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4550" y="618797"/>
            <a:ext cx="5143204" cy="2402215"/>
          </a:xfrm>
          <a:prstGeom prst="rect">
            <a:avLst/>
          </a:prstGeom>
        </p:spPr>
      </p:pic>
      <p:pic>
        <p:nvPicPr>
          <p:cNvPr id="9" name="media3.m4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486150"/>
            <a:ext cx="9144000" cy="3003550"/>
          </a:xfrm>
          <a:prstGeom prst="rect">
            <a:avLst/>
          </a:prstGeom>
        </p:spPr>
      </p:pic>
      <p:sp>
        <p:nvSpPr>
          <p:cNvPr id="10" name="Rectangle 9"/>
          <p:cNvSpPr>
            <a:spLocks noChangeArrowheads="1"/>
          </p:cNvSpPr>
          <p:nvPr/>
        </p:nvSpPr>
        <p:spPr bwMode="auto">
          <a:xfrm>
            <a:off x="6476162" y="6442863"/>
            <a:ext cx="2539574" cy="27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spAutoFit/>
          </a:bodyPr>
          <a:lstStyle/>
          <a:p>
            <a:pPr algn="just" eaLnBrk="0" hangingPunct="0">
              <a:tabLst>
                <a:tab pos="571442" algn="l"/>
              </a:tabLst>
            </a:pPr>
            <a:r>
              <a:rPr lang="en-US" sz="1200" i="1" u="sng" dirty="0">
                <a:cs typeface="Times New Roman" charset="0"/>
              </a:rPr>
              <a:t>Work was produced by LANL and GSI</a:t>
            </a:r>
            <a:endParaRPr lang="en-US" dirty="0"/>
          </a:p>
        </p:txBody>
      </p:sp>
      <p:sp>
        <p:nvSpPr>
          <p:cNvPr id="11" name="Прямоугольник 3"/>
          <p:cNvSpPr>
            <a:spLocks noChangeArrowheads="1"/>
          </p:cNvSpPr>
          <p:nvPr/>
        </p:nvSpPr>
        <p:spPr bwMode="auto">
          <a:xfrm>
            <a:off x="0" y="3021014"/>
            <a:ext cx="1022350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algn="ctr"/>
            <a:r>
              <a:rPr lang="en-US" b="1" dirty="0" smtClean="0">
                <a:solidFill>
                  <a:srgbClr val="000000"/>
                </a:solidFill>
                <a:latin typeface="Arial"/>
                <a:cs typeface="Arial"/>
              </a:rPr>
              <a:t>Algebraic reconstruction technic (ART) for 3D reconstruction </a:t>
            </a:r>
            <a:endParaRPr lang="ru-RU" b="1" dirty="0">
              <a:solidFill>
                <a:srgbClr val="000000"/>
              </a:solidFill>
              <a:latin typeface="Arial"/>
              <a:cs typeface="Arial"/>
            </a:endParaRPr>
          </a:p>
        </p:txBody>
      </p:sp>
      <p:sp>
        <p:nvSpPr>
          <p:cNvPr id="2" name="Rectangle 1"/>
          <p:cNvSpPr/>
          <p:nvPr/>
        </p:nvSpPr>
        <p:spPr>
          <a:xfrm>
            <a:off x="107950" y="2"/>
            <a:ext cx="4572000" cy="350215"/>
          </a:xfrm>
          <a:prstGeom prst="rect">
            <a:avLst/>
          </a:prstGeom>
        </p:spPr>
        <p:txBody>
          <a:bodyPr lIns="91430" tIns="45716" rIns="91430" bIns="45716">
            <a:spAutoFit/>
          </a:bodyPr>
          <a:lstStyle/>
          <a:p>
            <a:pPr defTabSz="914306" fontAlgn="base">
              <a:lnSpc>
                <a:spcPct val="90000"/>
              </a:lnSpc>
              <a:spcBef>
                <a:spcPct val="0"/>
              </a:spcBef>
              <a:spcAft>
                <a:spcPct val="0"/>
              </a:spcAft>
              <a:tabLst>
                <a:tab pos="507948" algn="l"/>
                <a:tab pos="1017484" algn="l"/>
                <a:tab pos="1525432" algn="l"/>
                <a:tab pos="2034967" algn="l"/>
                <a:tab pos="2544503" algn="l"/>
                <a:tab pos="3052451" algn="l"/>
                <a:tab pos="3561985" algn="l"/>
                <a:tab pos="4069934" algn="l"/>
                <a:tab pos="4579470" algn="l"/>
                <a:tab pos="5089003" algn="l"/>
                <a:tab pos="5596952" algn="l"/>
                <a:tab pos="5784258" algn="l"/>
              </a:tabLst>
            </a:pPr>
            <a:endParaRPr lang="en-US" b="1" dirty="0">
              <a:solidFill>
                <a:srgbClr val="000000"/>
              </a:solidFill>
              <a:effectLst>
                <a:outerShdw blurRad="38100" dist="38100" dir="2700000" algn="tl">
                  <a:srgbClr val="DDDDDD"/>
                </a:outerShdw>
              </a:effectLst>
              <a:latin typeface="Times New Roman" charset="0"/>
              <a:ea typeface="ＭＳ Ｐゴシック" charset="0"/>
              <a:cs typeface="Hoefler Text" charset="0"/>
            </a:endParaRPr>
          </a:p>
        </p:txBody>
      </p:sp>
    </p:spTree>
    <p:extLst>
      <p:ext uri="{BB962C8B-B14F-4D97-AF65-F5344CB8AC3E}">
        <p14:creationId xmlns:p14="http://schemas.microsoft.com/office/powerpoint/2010/main" val="109948409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Прямоугольник 12"/>
          <p:cNvSpPr>
            <a:spLocks noChangeArrowheads="1"/>
          </p:cNvSpPr>
          <p:nvPr/>
        </p:nvSpPr>
        <p:spPr bwMode="auto">
          <a:xfrm>
            <a:off x="107950" y="115889"/>
            <a:ext cx="9036049" cy="7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algn="ctr"/>
            <a:r>
              <a:rPr lang="en-US" sz="2200" b="1" dirty="0" smtClean="0">
                <a:solidFill>
                  <a:srgbClr val="000000"/>
                </a:solidFill>
                <a:latin typeface="Arial"/>
                <a:cs typeface="Arial"/>
              </a:rPr>
              <a:t>Biological images with 800 MeV HEPM of human phantom – </a:t>
            </a:r>
          </a:p>
          <a:p>
            <a:pPr algn="ctr"/>
            <a:r>
              <a:rPr lang="en-US" sz="2200" b="1" dirty="0" smtClean="0">
                <a:solidFill>
                  <a:srgbClr val="000000"/>
                </a:solidFill>
                <a:latin typeface="Arial"/>
                <a:cs typeface="Arial"/>
              </a:rPr>
              <a:t>“</a:t>
            </a:r>
            <a:r>
              <a:rPr lang="en-US" sz="2200" b="1" dirty="0" err="1" smtClean="0">
                <a:solidFill>
                  <a:srgbClr val="000000"/>
                </a:solidFill>
                <a:latin typeface="Arial"/>
                <a:cs typeface="Arial"/>
              </a:rPr>
              <a:t>Matroshka</a:t>
            </a:r>
            <a:r>
              <a:rPr lang="en-US" sz="2200" b="1" dirty="0" smtClean="0">
                <a:solidFill>
                  <a:srgbClr val="000000"/>
                </a:solidFill>
                <a:latin typeface="Arial"/>
                <a:cs typeface="Arial"/>
              </a:rPr>
              <a:t>” LANL (2013)</a:t>
            </a:r>
            <a:endParaRPr lang="ru-RU" sz="2200" b="1" dirty="0">
              <a:solidFill>
                <a:srgbClr val="000000"/>
              </a:solidFill>
              <a:latin typeface="Arial"/>
              <a:cs typeface="Arial"/>
            </a:endParaRPr>
          </a:p>
        </p:txBody>
      </p:sp>
      <p:sp>
        <p:nvSpPr>
          <p:cNvPr id="2" name="Rectangle 1"/>
          <p:cNvSpPr/>
          <p:nvPr/>
        </p:nvSpPr>
        <p:spPr>
          <a:xfrm>
            <a:off x="107950" y="2"/>
            <a:ext cx="4572000" cy="350215"/>
          </a:xfrm>
          <a:prstGeom prst="rect">
            <a:avLst/>
          </a:prstGeom>
        </p:spPr>
        <p:txBody>
          <a:bodyPr lIns="91430" tIns="45716" rIns="91430" bIns="45716">
            <a:spAutoFit/>
          </a:bodyPr>
          <a:lstStyle/>
          <a:p>
            <a:pPr defTabSz="914306" fontAlgn="base">
              <a:lnSpc>
                <a:spcPct val="90000"/>
              </a:lnSpc>
              <a:spcBef>
                <a:spcPct val="0"/>
              </a:spcBef>
              <a:spcAft>
                <a:spcPct val="0"/>
              </a:spcAft>
              <a:tabLst>
                <a:tab pos="507948" algn="l"/>
                <a:tab pos="1017484" algn="l"/>
                <a:tab pos="1525432" algn="l"/>
                <a:tab pos="2034967" algn="l"/>
                <a:tab pos="2544503" algn="l"/>
                <a:tab pos="3052451" algn="l"/>
                <a:tab pos="3561985" algn="l"/>
                <a:tab pos="4069934" algn="l"/>
                <a:tab pos="4579470" algn="l"/>
                <a:tab pos="5089003" algn="l"/>
                <a:tab pos="5596952" algn="l"/>
                <a:tab pos="5784258" algn="l"/>
              </a:tabLst>
            </a:pPr>
            <a:endParaRPr lang="en-US" b="1" dirty="0">
              <a:solidFill>
                <a:srgbClr val="000000"/>
              </a:solidFill>
              <a:effectLst>
                <a:outerShdw blurRad="38100" dist="38100" dir="2700000" algn="tl">
                  <a:srgbClr val="DDDDDD"/>
                </a:outerShdw>
              </a:effectLst>
              <a:latin typeface="Times New Roman" charset="0"/>
              <a:ea typeface="ＭＳ Ｐゴシック" charset="0"/>
              <a:cs typeface="Hoefler Text" charset="0"/>
            </a:endParaRPr>
          </a:p>
        </p:txBody>
      </p:sp>
      <p:pic>
        <p:nvPicPr>
          <p:cNvPr id="3" name="Picture 2" descr="matroshka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1427630"/>
            <a:ext cx="7143750" cy="5067300"/>
          </a:xfrm>
          <a:prstGeom prst="rect">
            <a:avLst/>
          </a:prstGeom>
        </p:spPr>
      </p:pic>
      <p:sp>
        <p:nvSpPr>
          <p:cNvPr id="12" name="Rectangle 9"/>
          <p:cNvSpPr>
            <a:spLocks noChangeArrowheads="1"/>
          </p:cNvSpPr>
          <p:nvPr/>
        </p:nvSpPr>
        <p:spPr bwMode="auto">
          <a:xfrm>
            <a:off x="4679950" y="6581009"/>
            <a:ext cx="4443198" cy="27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spAutoFit/>
          </a:bodyPr>
          <a:lstStyle/>
          <a:p>
            <a:pPr algn="just" defTabSz="914306" eaLnBrk="0" fontAlgn="base" hangingPunct="0">
              <a:spcBef>
                <a:spcPct val="0"/>
              </a:spcBef>
              <a:spcAft>
                <a:spcPct val="0"/>
              </a:spcAft>
              <a:tabLst>
                <a:tab pos="571442" algn="l"/>
              </a:tabLst>
            </a:pPr>
            <a:r>
              <a:rPr lang="en-US" sz="1200" b="1" i="1" u="sng" dirty="0" smtClean="0">
                <a:solidFill>
                  <a:srgbClr val="000000"/>
                </a:solidFill>
                <a:latin typeface="Times New Roman" charset="0"/>
                <a:ea typeface="ＭＳ Ｐゴシック" charset="0"/>
                <a:cs typeface="Times New Roman" charset="0"/>
              </a:rPr>
              <a:t>M. </a:t>
            </a:r>
            <a:r>
              <a:rPr lang="en-US" sz="1200" b="1" i="1" u="sng" dirty="0" err="1" smtClean="0">
                <a:solidFill>
                  <a:srgbClr val="000000"/>
                </a:solidFill>
                <a:latin typeface="Times New Roman" charset="0"/>
                <a:ea typeface="ＭＳ Ｐゴシック" charset="0"/>
                <a:cs typeface="Times New Roman" charset="0"/>
              </a:rPr>
              <a:t>Prall</a:t>
            </a:r>
            <a:r>
              <a:rPr lang="en-US" sz="1200" b="1" i="1" u="sng" dirty="0" smtClean="0">
                <a:solidFill>
                  <a:srgbClr val="000000"/>
                </a:solidFill>
                <a:latin typeface="Times New Roman" charset="0"/>
                <a:ea typeface="ＭＳ Ｐゴシック" charset="0"/>
                <a:cs typeface="Times New Roman" charset="0"/>
              </a:rPr>
              <a:t> et </a:t>
            </a:r>
            <a:r>
              <a:rPr lang="en-US" sz="1200" b="1" i="1" u="sng" dirty="0">
                <a:solidFill>
                  <a:srgbClr val="000000"/>
                </a:solidFill>
                <a:latin typeface="Times New Roman" charset="0"/>
                <a:ea typeface="ＭＳ Ｐゴシック" charset="0"/>
                <a:cs typeface="Times New Roman" charset="0"/>
              </a:rPr>
              <a:t>al.</a:t>
            </a:r>
            <a:r>
              <a:rPr lang="en-US" sz="1200" b="1" u="sng" dirty="0">
                <a:solidFill>
                  <a:srgbClr val="000000"/>
                </a:solidFill>
                <a:latin typeface="Times New Roman" charset="0"/>
                <a:ea typeface="ＭＳ Ｐゴシック" charset="0"/>
                <a:cs typeface="Times New Roman" charset="0"/>
              </a:rPr>
              <a:t> // </a:t>
            </a:r>
            <a:r>
              <a:rPr lang="en-US" sz="1200" b="1" u="sng" dirty="0" smtClean="0">
                <a:solidFill>
                  <a:srgbClr val="000000"/>
                </a:solidFill>
                <a:latin typeface="Times New Roman" charset="0"/>
                <a:ea typeface="ＭＳ Ｐゴシック" charset="0"/>
                <a:cs typeface="Times New Roman" charset="0"/>
              </a:rPr>
              <a:t>Journal of Physics: Conference Series 599 (2015)</a:t>
            </a:r>
            <a:endParaRPr lang="en-US" sz="2400" b="1" dirty="0">
              <a:solidFill>
                <a:srgbClr val="000000"/>
              </a:solidFill>
              <a:latin typeface="Times New Roman" charset="0"/>
              <a:ea typeface="ＭＳ Ｐゴシック" charset="0"/>
            </a:endParaRPr>
          </a:p>
        </p:txBody>
      </p:sp>
      <p:pic>
        <p:nvPicPr>
          <p:cNvPr id="4" name="Picture 3"/>
          <p:cNvPicPr>
            <a:picLocks noChangeAspect="1"/>
          </p:cNvPicPr>
          <p:nvPr/>
        </p:nvPicPr>
        <p:blipFill>
          <a:blip r:embed="rId3"/>
          <a:stretch>
            <a:fillRect/>
          </a:stretch>
        </p:blipFill>
        <p:spPr>
          <a:xfrm>
            <a:off x="6286500" y="1390650"/>
            <a:ext cx="2387599" cy="2155471"/>
          </a:xfrm>
          <a:prstGeom prst="rect">
            <a:avLst/>
          </a:prstGeom>
        </p:spPr>
      </p:pic>
      <p:sp>
        <p:nvSpPr>
          <p:cNvPr id="5" name="Rectangle 4"/>
          <p:cNvSpPr/>
          <p:nvPr/>
        </p:nvSpPr>
        <p:spPr>
          <a:xfrm>
            <a:off x="2870200" y="2120464"/>
            <a:ext cx="2959100" cy="830997"/>
          </a:xfrm>
          <a:prstGeom prst="rect">
            <a:avLst/>
          </a:prstGeom>
        </p:spPr>
        <p:txBody>
          <a:bodyPr wrap="square">
            <a:spAutoFit/>
          </a:bodyPr>
          <a:lstStyle/>
          <a:p>
            <a:r>
              <a:rPr lang="en-US" sz="1600" dirty="0" smtClean="0">
                <a:latin typeface="Arial"/>
                <a:cs typeface="Arial"/>
              </a:rPr>
              <a:t>Bony </a:t>
            </a:r>
            <a:r>
              <a:rPr lang="en-US" sz="1600" dirty="0">
                <a:latin typeface="Arial"/>
                <a:cs typeface="Arial"/>
              </a:rPr>
              <a:t>anatomy is clearly resolved with a dose of about </a:t>
            </a:r>
            <a:r>
              <a:rPr lang="en-US" sz="1600" dirty="0" err="1">
                <a:latin typeface="Arial"/>
                <a:cs typeface="Arial"/>
              </a:rPr>
              <a:t>Dimage</a:t>
            </a:r>
            <a:r>
              <a:rPr lang="en-US" sz="1600" dirty="0">
                <a:latin typeface="Arial"/>
                <a:cs typeface="Arial"/>
              </a:rPr>
              <a:t> ≈ 10 </a:t>
            </a:r>
            <a:r>
              <a:rPr lang="en-US" sz="1600" dirty="0" err="1">
                <a:latin typeface="Arial"/>
                <a:cs typeface="Arial"/>
              </a:rPr>
              <a:t>mGy</a:t>
            </a:r>
            <a:endParaRPr lang="en-US" sz="1600" dirty="0">
              <a:latin typeface="Arial"/>
              <a:cs typeface="Arial"/>
            </a:endParaRPr>
          </a:p>
        </p:txBody>
      </p:sp>
    </p:spTree>
    <p:extLst>
      <p:ext uri="{BB962C8B-B14F-4D97-AF65-F5344CB8AC3E}">
        <p14:creationId xmlns:p14="http://schemas.microsoft.com/office/powerpoint/2010/main" val="120793974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7950" y="2"/>
            <a:ext cx="4572000" cy="350215"/>
          </a:xfrm>
          <a:prstGeom prst="rect">
            <a:avLst/>
          </a:prstGeom>
        </p:spPr>
        <p:txBody>
          <a:bodyPr lIns="91430" tIns="45716" rIns="91430" bIns="45716">
            <a:spAutoFit/>
          </a:bodyPr>
          <a:lstStyle/>
          <a:p>
            <a:pPr defTabSz="914306" fontAlgn="base">
              <a:lnSpc>
                <a:spcPct val="90000"/>
              </a:lnSpc>
              <a:spcBef>
                <a:spcPct val="0"/>
              </a:spcBef>
              <a:spcAft>
                <a:spcPct val="0"/>
              </a:spcAft>
              <a:tabLst>
                <a:tab pos="507948" algn="l"/>
                <a:tab pos="1017484" algn="l"/>
                <a:tab pos="1525432" algn="l"/>
                <a:tab pos="2034967" algn="l"/>
                <a:tab pos="2544503" algn="l"/>
                <a:tab pos="3052451" algn="l"/>
                <a:tab pos="3561985" algn="l"/>
                <a:tab pos="4069934" algn="l"/>
                <a:tab pos="4579470" algn="l"/>
                <a:tab pos="5089003" algn="l"/>
                <a:tab pos="5596952" algn="l"/>
                <a:tab pos="5784258" algn="l"/>
              </a:tabLst>
            </a:pPr>
            <a:endParaRPr lang="en-US" b="1" dirty="0">
              <a:solidFill>
                <a:srgbClr val="000000"/>
              </a:solidFill>
              <a:effectLst>
                <a:outerShdw blurRad="38100" dist="38100" dir="2700000" algn="tl">
                  <a:srgbClr val="DDDDDD"/>
                </a:outerShdw>
              </a:effectLst>
              <a:latin typeface="Times New Roman" charset="0"/>
              <a:ea typeface="ＭＳ Ｐゴシック" charset="0"/>
              <a:cs typeface="Hoefler Text" charset="0"/>
            </a:endParaRPr>
          </a:p>
        </p:txBody>
      </p:sp>
      <p:sp>
        <p:nvSpPr>
          <p:cNvPr id="11" name="Rectangle 10"/>
          <p:cNvSpPr/>
          <p:nvPr/>
        </p:nvSpPr>
        <p:spPr>
          <a:xfrm>
            <a:off x="260350" y="152402"/>
            <a:ext cx="4572000" cy="350215"/>
          </a:xfrm>
          <a:prstGeom prst="rect">
            <a:avLst/>
          </a:prstGeom>
        </p:spPr>
        <p:txBody>
          <a:bodyPr lIns="91430" tIns="45716" rIns="91430" bIns="45716">
            <a:spAutoFit/>
          </a:bodyPr>
          <a:lstStyle/>
          <a:p>
            <a:pPr defTabSz="914306" fontAlgn="base">
              <a:lnSpc>
                <a:spcPct val="90000"/>
              </a:lnSpc>
              <a:spcBef>
                <a:spcPct val="0"/>
              </a:spcBef>
              <a:spcAft>
                <a:spcPct val="0"/>
              </a:spcAft>
              <a:tabLst>
                <a:tab pos="507948" algn="l"/>
                <a:tab pos="1017484" algn="l"/>
                <a:tab pos="1525432" algn="l"/>
                <a:tab pos="2034967" algn="l"/>
                <a:tab pos="2544503" algn="l"/>
                <a:tab pos="3052451" algn="l"/>
                <a:tab pos="3561985" algn="l"/>
                <a:tab pos="4069934" algn="l"/>
                <a:tab pos="4579470" algn="l"/>
                <a:tab pos="5089003" algn="l"/>
                <a:tab pos="5596952" algn="l"/>
                <a:tab pos="5784258" algn="l"/>
              </a:tabLst>
            </a:pPr>
            <a:endParaRPr lang="en-US" b="1" dirty="0">
              <a:solidFill>
                <a:srgbClr val="000000"/>
              </a:solidFill>
              <a:effectLst>
                <a:outerShdw blurRad="38100" dist="38100" dir="2700000" algn="tl">
                  <a:srgbClr val="DDDDDD"/>
                </a:outerShdw>
              </a:effectLst>
              <a:latin typeface="Times New Roman" charset="0"/>
              <a:ea typeface="ＭＳ Ｐゴシック" charset="0"/>
              <a:cs typeface="Hoefler Text" charset="0"/>
            </a:endParaRPr>
          </a:p>
        </p:txBody>
      </p:sp>
      <p:sp>
        <p:nvSpPr>
          <p:cNvPr id="12" name="Прямоугольник 12"/>
          <p:cNvSpPr>
            <a:spLocks noChangeArrowheads="1"/>
          </p:cNvSpPr>
          <p:nvPr/>
        </p:nvSpPr>
        <p:spPr bwMode="auto">
          <a:xfrm>
            <a:off x="107950" y="115889"/>
            <a:ext cx="9036049"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algn="ctr"/>
            <a:r>
              <a:rPr lang="en-US" sz="2400" b="1" dirty="0" smtClean="0">
                <a:solidFill>
                  <a:srgbClr val="000000"/>
                </a:solidFill>
                <a:latin typeface="Arial"/>
                <a:cs typeface="Arial"/>
              </a:rPr>
              <a:t>Possible setup at PNPI with 1 </a:t>
            </a:r>
            <a:r>
              <a:rPr lang="en-US" sz="2400" b="1" dirty="0" err="1" smtClean="0">
                <a:solidFill>
                  <a:srgbClr val="000000"/>
                </a:solidFill>
                <a:latin typeface="Arial"/>
                <a:cs typeface="Arial"/>
              </a:rPr>
              <a:t>GeV</a:t>
            </a:r>
            <a:r>
              <a:rPr lang="en-US" sz="2400" b="1" dirty="0" smtClean="0">
                <a:solidFill>
                  <a:srgbClr val="000000"/>
                </a:solidFill>
                <a:latin typeface="Arial"/>
                <a:cs typeface="Arial"/>
              </a:rPr>
              <a:t> protons</a:t>
            </a:r>
            <a:endParaRPr lang="ru-RU" sz="2400" b="1" dirty="0">
              <a:solidFill>
                <a:srgbClr val="000000"/>
              </a:solidFill>
              <a:latin typeface="Arial"/>
              <a:cs typeface="Arial"/>
            </a:endParaRPr>
          </a:p>
        </p:txBody>
      </p:sp>
      <p:pic>
        <p:nvPicPr>
          <p:cNvPr id="2" name="Picture 1"/>
          <p:cNvPicPr>
            <a:picLocks noChangeAspect="1"/>
          </p:cNvPicPr>
          <p:nvPr/>
        </p:nvPicPr>
        <p:blipFill>
          <a:blip r:embed="rId2"/>
          <a:stretch>
            <a:fillRect/>
          </a:stretch>
        </p:blipFill>
        <p:spPr>
          <a:xfrm>
            <a:off x="0" y="1442417"/>
            <a:ext cx="9144000" cy="3753483"/>
          </a:xfrm>
          <a:prstGeom prst="rect">
            <a:avLst/>
          </a:prstGeom>
        </p:spPr>
      </p:pic>
    </p:spTree>
    <p:extLst>
      <p:ext uri="{BB962C8B-B14F-4D97-AF65-F5344CB8AC3E}">
        <p14:creationId xmlns:p14="http://schemas.microsoft.com/office/powerpoint/2010/main" val="288446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7950" y="2"/>
            <a:ext cx="4572000" cy="350215"/>
          </a:xfrm>
          <a:prstGeom prst="rect">
            <a:avLst/>
          </a:prstGeom>
        </p:spPr>
        <p:txBody>
          <a:bodyPr lIns="91430" tIns="45716" rIns="91430" bIns="45716">
            <a:spAutoFit/>
          </a:bodyPr>
          <a:lstStyle/>
          <a:p>
            <a:pPr defTabSz="914306" fontAlgn="base">
              <a:lnSpc>
                <a:spcPct val="90000"/>
              </a:lnSpc>
              <a:spcBef>
                <a:spcPct val="0"/>
              </a:spcBef>
              <a:spcAft>
                <a:spcPct val="0"/>
              </a:spcAft>
              <a:tabLst>
                <a:tab pos="507948" algn="l"/>
                <a:tab pos="1017484" algn="l"/>
                <a:tab pos="1525432" algn="l"/>
                <a:tab pos="2034967" algn="l"/>
                <a:tab pos="2544503" algn="l"/>
                <a:tab pos="3052451" algn="l"/>
                <a:tab pos="3561985" algn="l"/>
                <a:tab pos="4069934" algn="l"/>
                <a:tab pos="4579470" algn="l"/>
                <a:tab pos="5089003" algn="l"/>
                <a:tab pos="5596952" algn="l"/>
                <a:tab pos="5784258" algn="l"/>
              </a:tabLst>
            </a:pPr>
            <a:endParaRPr lang="en-US" b="1" dirty="0">
              <a:solidFill>
                <a:srgbClr val="000000"/>
              </a:solidFill>
              <a:effectLst>
                <a:outerShdw blurRad="38100" dist="38100" dir="2700000" algn="tl">
                  <a:srgbClr val="DDDDDD"/>
                </a:outerShdw>
              </a:effectLst>
              <a:latin typeface="Times New Roman" charset="0"/>
              <a:ea typeface="ＭＳ Ｐゴシック" charset="0"/>
              <a:cs typeface="Hoefler Text" charset="0"/>
            </a:endParaRPr>
          </a:p>
        </p:txBody>
      </p:sp>
      <p:sp>
        <p:nvSpPr>
          <p:cNvPr id="11" name="Rectangle 10"/>
          <p:cNvSpPr/>
          <p:nvPr/>
        </p:nvSpPr>
        <p:spPr>
          <a:xfrm>
            <a:off x="260350" y="152402"/>
            <a:ext cx="4572000" cy="350215"/>
          </a:xfrm>
          <a:prstGeom prst="rect">
            <a:avLst/>
          </a:prstGeom>
        </p:spPr>
        <p:txBody>
          <a:bodyPr lIns="91430" tIns="45716" rIns="91430" bIns="45716">
            <a:spAutoFit/>
          </a:bodyPr>
          <a:lstStyle/>
          <a:p>
            <a:pPr defTabSz="914306" fontAlgn="base">
              <a:lnSpc>
                <a:spcPct val="90000"/>
              </a:lnSpc>
              <a:spcBef>
                <a:spcPct val="0"/>
              </a:spcBef>
              <a:spcAft>
                <a:spcPct val="0"/>
              </a:spcAft>
              <a:tabLst>
                <a:tab pos="507948" algn="l"/>
                <a:tab pos="1017484" algn="l"/>
                <a:tab pos="1525432" algn="l"/>
                <a:tab pos="2034967" algn="l"/>
                <a:tab pos="2544503" algn="l"/>
                <a:tab pos="3052451" algn="l"/>
                <a:tab pos="3561985" algn="l"/>
                <a:tab pos="4069934" algn="l"/>
                <a:tab pos="4579470" algn="l"/>
                <a:tab pos="5089003" algn="l"/>
                <a:tab pos="5596952" algn="l"/>
                <a:tab pos="5784258" algn="l"/>
              </a:tabLst>
            </a:pPr>
            <a:endParaRPr lang="en-US" b="1" dirty="0">
              <a:solidFill>
                <a:srgbClr val="000000"/>
              </a:solidFill>
              <a:effectLst>
                <a:outerShdw blurRad="38100" dist="38100" dir="2700000" algn="tl">
                  <a:srgbClr val="DDDDDD"/>
                </a:outerShdw>
              </a:effectLst>
              <a:latin typeface="Times New Roman" charset="0"/>
              <a:ea typeface="ＭＳ Ｐゴシック" charset="0"/>
              <a:cs typeface="Hoefler Text" charset="0"/>
            </a:endParaRPr>
          </a:p>
        </p:txBody>
      </p:sp>
      <p:sp>
        <p:nvSpPr>
          <p:cNvPr id="12" name="Прямоугольник 12"/>
          <p:cNvSpPr>
            <a:spLocks noChangeArrowheads="1"/>
          </p:cNvSpPr>
          <p:nvPr/>
        </p:nvSpPr>
        <p:spPr bwMode="auto">
          <a:xfrm>
            <a:off x="107950" y="115889"/>
            <a:ext cx="9036049"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algn="ctr"/>
            <a:r>
              <a:rPr lang="en-US" sz="2400" b="1" dirty="0" smtClean="0">
                <a:solidFill>
                  <a:srgbClr val="000000"/>
                </a:solidFill>
                <a:latin typeface="Arial"/>
                <a:cs typeface="Arial"/>
              </a:rPr>
              <a:t>Possible setup at PNPI</a:t>
            </a:r>
          </a:p>
          <a:p>
            <a:pPr algn="ctr"/>
            <a:r>
              <a:rPr lang="en-US" sz="2400" b="1" dirty="0" smtClean="0">
                <a:solidFill>
                  <a:srgbClr val="000000"/>
                </a:solidFill>
                <a:latin typeface="Arial"/>
                <a:cs typeface="Arial"/>
              </a:rPr>
              <a:t>(spatial resolution with PMMA target)</a:t>
            </a:r>
            <a:endParaRPr lang="ru-RU" sz="2400" b="1" dirty="0">
              <a:solidFill>
                <a:srgbClr val="000000"/>
              </a:solidFill>
              <a:latin typeface="Arial"/>
              <a:cs typeface="Arial"/>
            </a:endParaRPr>
          </a:p>
        </p:txBody>
      </p:sp>
      <p:pic>
        <p:nvPicPr>
          <p:cNvPr id="3" name="Picture 2"/>
          <p:cNvPicPr>
            <a:picLocks noChangeAspect="1"/>
          </p:cNvPicPr>
          <p:nvPr/>
        </p:nvPicPr>
        <p:blipFill>
          <a:blip r:embed="rId2"/>
          <a:stretch>
            <a:fillRect/>
          </a:stretch>
        </p:blipFill>
        <p:spPr>
          <a:xfrm>
            <a:off x="-298451" y="1117600"/>
            <a:ext cx="9886785" cy="4635500"/>
          </a:xfrm>
          <a:prstGeom prst="rect">
            <a:avLst/>
          </a:prstGeom>
        </p:spPr>
      </p:pic>
    </p:spTree>
    <p:extLst>
      <p:ext uri="{BB962C8B-B14F-4D97-AF65-F5344CB8AC3E}">
        <p14:creationId xmlns:p14="http://schemas.microsoft.com/office/powerpoint/2010/main" val="368024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7950" y="2"/>
            <a:ext cx="4572000" cy="350215"/>
          </a:xfrm>
          <a:prstGeom prst="rect">
            <a:avLst/>
          </a:prstGeom>
        </p:spPr>
        <p:txBody>
          <a:bodyPr lIns="91430" tIns="45716" rIns="91430" bIns="45716">
            <a:spAutoFit/>
          </a:bodyPr>
          <a:lstStyle/>
          <a:p>
            <a:pPr defTabSz="914306" fontAlgn="base">
              <a:lnSpc>
                <a:spcPct val="90000"/>
              </a:lnSpc>
              <a:spcBef>
                <a:spcPct val="0"/>
              </a:spcBef>
              <a:spcAft>
                <a:spcPct val="0"/>
              </a:spcAft>
              <a:tabLst>
                <a:tab pos="507948" algn="l"/>
                <a:tab pos="1017484" algn="l"/>
                <a:tab pos="1525432" algn="l"/>
                <a:tab pos="2034967" algn="l"/>
                <a:tab pos="2544503" algn="l"/>
                <a:tab pos="3052451" algn="l"/>
                <a:tab pos="3561985" algn="l"/>
                <a:tab pos="4069934" algn="l"/>
                <a:tab pos="4579470" algn="l"/>
                <a:tab pos="5089003" algn="l"/>
                <a:tab pos="5596952" algn="l"/>
                <a:tab pos="5784258" algn="l"/>
              </a:tabLst>
            </a:pPr>
            <a:endParaRPr lang="en-US" b="1" dirty="0">
              <a:solidFill>
                <a:srgbClr val="000000"/>
              </a:solidFill>
              <a:effectLst>
                <a:outerShdw blurRad="38100" dist="38100" dir="2700000" algn="tl">
                  <a:srgbClr val="DDDDDD"/>
                </a:outerShdw>
              </a:effectLst>
              <a:latin typeface="Times New Roman" charset="0"/>
              <a:ea typeface="ＭＳ Ｐゴシック" charset="0"/>
              <a:cs typeface="Hoefler Text" charset="0"/>
            </a:endParaRPr>
          </a:p>
        </p:txBody>
      </p:sp>
      <p:sp>
        <p:nvSpPr>
          <p:cNvPr id="11" name="Rectangle 10"/>
          <p:cNvSpPr/>
          <p:nvPr/>
        </p:nvSpPr>
        <p:spPr>
          <a:xfrm>
            <a:off x="260350" y="152402"/>
            <a:ext cx="4572000" cy="350215"/>
          </a:xfrm>
          <a:prstGeom prst="rect">
            <a:avLst/>
          </a:prstGeom>
        </p:spPr>
        <p:txBody>
          <a:bodyPr lIns="91430" tIns="45716" rIns="91430" bIns="45716">
            <a:spAutoFit/>
          </a:bodyPr>
          <a:lstStyle/>
          <a:p>
            <a:pPr defTabSz="914306" fontAlgn="base">
              <a:lnSpc>
                <a:spcPct val="90000"/>
              </a:lnSpc>
              <a:spcBef>
                <a:spcPct val="0"/>
              </a:spcBef>
              <a:spcAft>
                <a:spcPct val="0"/>
              </a:spcAft>
              <a:tabLst>
                <a:tab pos="507948" algn="l"/>
                <a:tab pos="1017484" algn="l"/>
                <a:tab pos="1525432" algn="l"/>
                <a:tab pos="2034967" algn="l"/>
                <a:tab pos="2544503" algn="l"/>
                <a:tab pos="3052451" algn="l"/>
                <a:tab pos="3561985" algn="l"/>
                <a:tab pos="4069934" algn="l"/>
                <a:tab pos="4579470" algn="l"/>
                <a:tab pos="5089003" algn="l"/>
                <a:tab pos="5596952" algn="l"/>
                <a:tab pos="5784258" algn="l"/>
              </a:tabLst>
            </a:pPr>
            <a:endParaRPr lang="en-US" b="1" dirty="0">
              <a:solidFill>
                <a:srgbClr val="000000"/>
              </a:solidFill>
              <a:effectLst>
                <a:outerShdw blurRad="38100" dist="38100" dir="2700000" algn="tl">
                  <a:srgbClr val="DDDDDD"/>
                </a:outerShdw>
              </a:effectLst>
              <a:latin typeface="Times New Roman" charset="0"/>
              <a:ea typeface="ＭＳ Ｐゴシック" charset="0"/>
              <a:cs typeface="Hoefler Text" charset="0"/>
            </a:endParaRPr>
          </a:p>
        </p:txBody>
      </p:sp>
      <p:sp>
        <p:nvSpPr>
          <p:cNvPr id="12" name="Прямоугольник 12"/>
          <p:cNvSpPr>
            <a:spLocks noChangeArrowheads="1"/>
          </p:cNvSpPr>
          <p:nvPr/>
        </p:nvSpPr>
        <p:spPr bwMode="auto">
          <a:xfrm>
            <a:off x="107950" y="115889"/>
            <a:ext cx="9036049"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algn="ctr"/>
            <a:r>
              <a:rPr lang="en-US" sz="2400" b="1" dirty="0" smtClean="0">
                <a:solidFill>
                  <a:srgbClr val="000000"/>
                </a:solidFill>
                <a:latin typeface="Arial"/>
                <a:cs typeface="Arial"/>
              </a:rPr>
              <a:t>Possible setup at PNPI</a:t>
            </a:r>
          </a:p>
          <a:p>
            <a:pPr algn="ctr"/>
            <a:r>
              <a:rPr lang="en-US" sz="2400" b="1" dirty="0" smtClean="0">
                <a:solidFill>
                  <a:srgbClr val="000000"/>
                </a:solidFill>
                <a:latin typeface="Arial"/>
                <a:cs typeface="Arial"/>
              </a:rPr>
              <a:t>(Density sensitivity)</a:t>
            </a:r>
            <a:endParaRPr lang="ru-RU" sz="2400" b="1" dirty="0">
              <a:solidFill>
                <a:srgbClr val="000000"/>
              </a:solidFill>
              <a:latin typeface="Arial"/>
              <a:cs typeface="Arial"/>
            </a:endParaRPr>
          </a:p>
        </p:txBody>
      </p:sp>
      <p:pic>
        <p:nvPicPr>
          <p:cNvPr id="4" name="Picture 3"/>
          <p:cNvPicPr>
            <a:picLocks noChangeAspect="1"/>
          </p:cNvPicPr>
          <p:nvPr/>
        </p:nvPicPr>
        <p:blipFill>
          <a:blip r:embed="rId2"/>
          <a:stretch>
            <a:fillRect/>
          </a:stretch>
        </p:blipFill>
        <p:spPr>
          <a:xfrm>
            <a:off x="-381000" y="916816"/>
            <a:ext cx="10179588" cy="4772783"/>
          </a:xfrm>
          <a:prstGeom prst="rect">
            <a:avLst/>
          </a:prstGeom>
        </p:spPr>
      </p:pic>
    </p:spTree>
    <p:extLst>
      <p:ext uri="{BB962C8B-B14F-4D97-AF65-F5344CB8AC3E}">
        <p14:creationId xmlns:p14="http://schemas.microsoft.com/office/powerpoint/2010/main" val="2411264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651" y="134943"/>
            <a:ext cx="5352336" cy="268958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4276" y="134942"/>
            <a:ext cx="2406277" cy="3329380"/>
          </a:xfrm>
          <a:prstGeom prst="rect">
            <a:avLst/>
          </a:prstGeom>
        </p:spPr>
      </p:pic>
      <p:sp>
        <p:nvSpPr>
          <p:cNvPr id="5" name="Rectangle 4"/>
          <p:cNvSpPr/>
          <p:nvPr/>
        </p:nvSpPr>
        <p:spPr>
          <a:xfrm>
            <a:off x="146186" y="6272286"/>
            <a:ext cx="8824366" cy="373659"/>
          </a:xfrm>
          <a:prstGeom prst="rect">
            <a:avLst/>
          </a:prstGeom>
        </p:spPr>
        <p:txBody>
          <a:bodyPr wrap="square" lIns="91430" tIns="45716" rIns="91430" bIns="45716">
            <a:spAutoFit/>
          </a:bodyPr>
          <a:lstStyle/>
          <a:p>
            <a:pPr algn="ctr"/>
            <a:r>
              <a:rPr lang="en-US" dirty="0" smtClean="0">
                <a:solidFill>
                  <a:srgbClr val="3366FF"/>
                </a:solidFill>
              </a:rPr>
              <a:t>Thank you for attention!</a:t>
            </a:r>
            <a:endParaRPr lang="en-US" dirty="0"/>
          </a:p>
        </p:txBody>
      </p:sp>
      <p:sp>
        <p:nvSpPr>
          <p:cNvPr id="6" name="Rectangle 5"/>
          <p:cNvSpPr/>
          <p:nvPr/>
        </p:nvSpPr>
        <p:spPr>
          <a:xfrm>
            <a:off x="425585" y="5105487"/>
            <a:ext cx="8413615" cy="707886"/>
          </a:xfrm>
          <a:prstGeom prst="rect">
            <a:avLst/>
          </a:prstGeom>
        </p:spPr>
        <p:txBody>
          <a:bodyPr wrap="square" lIns="91430" tIns="45716" rIns="91430" bIns="45716">
            <a:spAutoFit/>
          </a:bodyPr>
          <a:lstStyle/>
          <a:p>
            <a:pPr algn="ctr"/>
            <a:r>
              <a:rPr lang="en-US" sz="2000" dirty="0" smtClean="0">
                <a:solidFill>
                  <a:srgbClr val="3366FF"/>
                </a:solidFill>
              </a:rPr>
              <a:t>This work was supported by</a:t>
            </a:r>
          </a:p>
          <a:p>
            <a:pPr algn="ctr"/>
            <a:r>
              <a:rPr lang="en-US" sz="2000" dirty="0" smtClean="0">
                <a:solidFill>
                  <a:srgbClr val="3366FF"/>
                </a:solidFill>
              </a:rPr>
              <a:t>FAIR Russia Research Center (FRRC)</a:t>
            </a:r>
            <a:endParaRPr lang="en-US" sz="2000" dirty="0"/>
          </a:p>
        </p:txBody>
      </p:sp>
      <p:pic>
        <p:nvPicPr>
          <p:cNvPr id="8" name="Рисунок 9" descr="a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6185" y="2237249"/>
            <a:ext cx="50371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0615" y="1904275"/>
            <a:ext cx="2340073" cy="3120097"/>
          </a:xfrm>
          <a:prstGeom prst="rect">
            <a:avLst/>
          </a:prstGeom>
        </p:spPr>
      </p:pic>
    </p:spTree>
    <p:extLst>
      <p:ext uri="{BB962C8B-B14F-4D97-AF65-F5344CB8AC3E}">
        <p14:creationId xmlns:p14="http://schemas.microsoft.com/office/powerpoint/2010/main" val="1072776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ChangeArrowheads="1"/>
          </p:cNvSpPr>
          <p:nvPr/>
        </p:nvSpPr>
        <p:spPr bwMode="auto">
          <a:xfrm>
            <a:off x="381000" y="0"/>
            <a:ext cx="85185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ru-RU" sz="2400" b="1" dirty="0">
              <a:solidFill>
                <a:srgbClr val="000000"/>
              </a:solidFill>
              <a:latin typeface="Arial"/>
              <a:ea typeface="ＭＳ Ｐゴシック" charset="0"/>
              <a:cs typeface="Arial"/>
            </a:endParaRPr>
          </a:p>
        </p:txBody>
      </p:sp>
      <p:sp>
        <p:nvSpPr>
          <p:cNvPr id="2" name="Rectangle 1"/>
          <p:cNvSpPr/>
          <p:nvPr/>
        </p:nvSpPr>
        <p:spPr>
          <a:xfrm>
            <a:off x="0" y="533400"/>
            <a:ext cx="8991600" cy="2462212"/>
          </a:xfrm>
          <a:prstGeom prst="rect">
            <a:avLst/>
          </a:prstGeom>
        </p:spPr>
        <p:txBody>
          <a:bodyPr wrap="square">
            <a:spAutoFit/>
          </a:bodyPr>
          <a:lstStyle/>
          <a:p>
            <a:pPr defTabSz="914400" fontAlgn="base">
              <a:spcBef>
                <a:spcPct val="0"/>
              </a:spcBef>
              <a:spcAft>
                <a:spcPct val="0"/>
              </a:spcAft>
            </a:pPr>
            <a:r>
              <a:rPr lang="en-US" sz="2200" b="1" dirty="0" smtClean="0">
                <a:solidFill>
                  <a:srgbClr val="000000"/>
                </a:solidFill>
                <a:latin typeface="Arial" pitchFamily="34" charset="0"/>
              </a:rPr>
              <a:t>Advantages of </a:t>
            </a:r>
            <a:r>
              <a:rPr lang="cs-CZ" sz="2200" b="1" dirty="0" err="1" smtClean="0">
                <a:solidFill>
                  <a:srgbClr val="000000"/>
                </a:solidFill>
                <a:latin typeface="Arial" pitchFamily="34" charset="0"/>
              </a:rPr>
              <a:t>GeV</a:t>
            </a:r>
            <a:r>
              <a:rPr lang="cs-CZ" sz="2200" b="1" dirty="0" smtClean="0">
                <a:solidFill>
                  <a:srgbClr val="000000"/>
                </a:solidFill>
                <a:latin typeface="Arial" pitchFamily="34" charset="0"/>
              </a:rPr>
              <a:t> proton </a:t>
            </a:r>
            <a:r>
              <a:rPr lang="cs-CZ" sz="2200" b="1" dirty="0" err="1" smtClean="0">
                <a:solidFill>
                  <a:srgbClr val="000000"/>
                </a:solidFill>
                <a:latin typeface="Arial" pitchFamily="34" charset="0"/>
              </a:rPr>
              <a:t>radiography</a:t>
            </a:r>
            <a:r>
              <a:rPr lang="cs-CZ" sz="2200" b="1" dirty="0" smtClean="0">
                <a:solidFill>
                  <a:srgbClr val="000000"/>
                </a:solidFill>
                <a:latin typeface="Arial" pitchFamily="34" charset="0"/>
              </a:rPr>
              <a:t> </a:t>
            </a:r>
            <a:r>
              <a:rPr lang="cs-CZ" sz="2200" b="1" dirty="0" err="1" smtClean="0">
                <a:solidFill>
                  <a:srgbClr val="000000"/>
                </a:solidFill>
                <a:latin typeface="Arial" pitchFamily="34" charset="0"/>
              </a:rPr>
              <a:t>over</a:t>
            </a:r>
            <a:r>
              <a:rPr lang="cs-CZ" sz="2200" b="1" dirty="0" smtClean="0">
                <a:solidFill>
                  <a:srgbClr val="000000"/>
                </a:solidFill>
                <a:latin typeface="Arial" pitchFamily="34" charset="0"/>
              </a:rPr>
              <a:t> X-</a:t>
            </a:r>
            <a:r>
              <a:rPr lang="cs-CZ" sz="2200" b="1" dirty="0" err="1" smtClean="0">
                <a:solidFill>
                  <a:srgbClr val="000000"/>
                </a:solidFill>
                <a:latin typeface="Arial" pitchFamily="34" charset="0"/>
              </a:rPr>
              <a:t>Ray</a:t>
            </a:r>
            <a:r>
              <a:rPr lang="cs-CZ" sz="2200" b="1" dirty="0" smtClean="0">
                <a:solidFill>
                  <a:srgbClr val="000000"/>
                </a:solidFill>
                <a:latin typeface="Arial" pitchFamily="34" charset="0"/>
              </a:rPr>
              <a:t>:</a:t>
            </a:r>
            <a:endParaRPr lang="cs-CZ" sz="2200" b="1" dirty="0">
              <a:solidFill>
                <a:srgbClr val="000000"/>
              </a:solidFill>
              <a:latin typeface="Arial" pitchFamily="34" charset="0"/>
            </a:endParaRPr>
          </a:p>
          <a:p>
            <a:pPr marL="285750" indent="-285750" defTabSz="914400" fontAlgn="base">
              <a:spcBef>
                <a:spcPct val="0"/>
              </a:spcBef>
              <a:spcAft>
                <a:spcPct val="0"/>
              </a:spcAft>
              <a:buFont typeface="Arial"/>
              <a:buChar char="•"/>
            </a:pPr>
            <a:r>
              <a:rPr lang="en-US" sz="2200" dirty="0">
                <a:solidFill>
                  <a:srgbClr val="000000"/>
                </a:solidFill>
                <a:latin typeface="Arial" pitchFamily="34" charset="0"/>
              </a:rPr>
              <a:t>large penetrating </a:t>
            </a:r>
            <a:r>
              <a:rPr lang="en-US" sz="2200" dirty="0" smtClean="0">
                <a:solidFill>
                  <a:srgbClr val="000000"/>
                </a:solidFill>
                <a:latin typeface="Arial" pitchFamily="34" charset="0"/>
              </a:rPr>
              <a:t>depth </a:t>
            </a:r>
            <a:br>
              <a:rPr lang="en-US" sz="2200" dirty="0" smtClean="0">
                <a:solidFill>
                  <a:srgbClr val="000000"/>
                </a:solidFill>
                <a:latin typeface="Arial" pitchFamily="34" charset="0"/>
              </a:rPr>
            </a:br>
            <a:r>
              <a:rPr lang="en-US" sz="2200" dirty="0" smtClean="0">
                <a:solidFill>
                  <a:srgbClr val="000000"/>
                </a:solidFill>
                <a:latin typeface="Arial" pitchFamily="34" charset="0"/>
              </a:rPr>
              <a:t>(</a:t>
            </a:r>
            <a:r>
              <a:rPr lang="en-US" sz="2200" b="1" dirty="0" smtClean="0">
                <a:solidFill>
                  <a:srgbClr val="000000"/>
                </a:solidFill>
                <a:latin typeface="Arial" pitchFamily="34" charset="0"/>
              </a:rPr>
              <a:t>eight</a:t>
            </a:r>
            <a:r>
              <a:rPr lang="ru-RU" sz="2200" b="1" dirty="0" smtClean="0">
                <a:solidFill>
                  <a:srgbClr val="000000"/>
                </a:solidFill>
                <a:latin typeface="Arial" pitchFamily="34" charset="0"/>
              </a:rPr>
              <a:t> </a:t>
            </a:r>
            <a:r>
              <a:rPr lang="en-US" sz="2200" b="1" dirty="0" smtClean="0">
                <a:solidFill>
                  <a:srgbClr val="000000"/>
                </a:solidFill>
                <a:latin typeface="Arial" pitchFamily="34" charset="0"/>
              </a:rPr>
              <a:t>times more </a:t>
            </a:r>
            <a:r>
              <a:rPr lang="en-US" sz="2200" dirty="0" smtClean="0">
                <a:solidFill>
                  <a:srgbClr val="000000"/>
                </a:solidFill>
                <a:latin typeface="Arial" pitchFamily="34" charset="0"/>
              </a:rPr>
              <a:t>than X-Ray (4 MeV))</a:t>
            </a:r>
          </a:p>
          <a:p>
            <a:pPr marL="285750" indent="-285750" defTabSz="914400" fontAlgn="base">
              <a:spcBef>
                <a:spcPct val="0"/>
              </a:spcBef>
              <a:spcAft>
                <a:spcPct val="0"/>
              </a:spcAft>
              <a:buFont typeface="Arial"/>
              <a:buChar char="•"/>
            </a:pPr>
            <a:r>
              <a:rPr lang="en-US" sz="2200" dirty="0" smtClean="0">
                <a:solidFill>
                  <a:srgbClr val="000000"/>
                </a:solidFill>
                <a:latin typeface="Arial" pitchFamily="34" charset="0"/>
              </a:rPr>
              <a:t>aberrations </a:t>
            </a:r>
            <a:r>
              <a:rPr lang="en-US" sz="2200" dirty="0">
                <a:solidFill>
                  <a:srgbClr val="000000"/>
                </a:solidFill>
                <a:latin typeface="Arial" pitchFamily="34" charset="0"/>
              </a:rPr>
              <a:t>correction by magnets </a:t>
            </a:r>
            <a:endParaRPr lang="en-US" sz="2200" dirty="0" smtClean="0">
              <a:solidFill>
                <a:srgbClr val="000000"/>
              </a:solidFill>
              <a:latin typeface="Arial" pitchFamily="34" charset="0"/>
            </a:endParaRPr>
          </a:p>
          <a:p>
            <a:pPr marL="285750" indent="-285750" defTabSz="914400" fontAlgn="base">
              <a:spcBef>
                <a:spcPct val="0"/>
              </a:spcBef>
              <a:spcAft>
                <a:spcPct val="0"/>
              </a:spcAft>
              <a:buFont typeface="Arial"/>
              <a:buChar char="•"/>
            </a:pPr>
            <a:r>
              <a:rPr lang="en-US" sz="2200" dirty="0" smtClean="0">
                <a:solidFill>
                  <a:srgbClr val="000000"/>
                </a:solidFill>
                <a:latin typeface="Arial" pitchFamily="34" charset="0"/>
              </a:rPr>
              <a:t>high </a:t>
            </a:r>
            <a:r>
              <a:rPr lang="en-US" sz="2200" dirty="0">
                <a:solidFill>
                  <a:srgbClr val="000000"/>
                </a:solidFill>
                <a:latin typeface="Arial" pitchFamily="34" charset="0"/>
              </a:rPr>
              <a:t>spatial resolution </a:t>
            </a:r>
            <a:r>
              <a:rPr lang="en-US" sz="2200" dirty="0" smtClean="0">
                <a:solidFill>
                  <a:srgbClr val="000000"/>
                </a:solidFill>
                <a:latin typeface="Arial" pitchFamily="34" charset="0"/>
              </a:rPr>
              <a:t>(</a:t>
            </a:r>
            <a:r>
              <a:rPr lang="en-US" sz="2200" b="1" dirty="0" smtClean="0">
                <a:solidFill>
                  <a:srgbClr val="000000"/>
                </a:solidFill>
                <a:latin typeface="Arial" pitchFamily="34" charset="0"/>
              </a:rPr>
              <a:t>magnification </a:t>
            </a:r>
            <a:r>
              <a:rPr lang="ru-RU" sz="2200" b="1" dirty="0" smtClean="0">
                <a:solidFill>
                  <a:srgbClr val="000000"/>
                </a:solidFill>
                <a:latin typeface="Arial" pitchFamily="34" charset="0"/>
              </a:rPr>
              <a:t>= </a:t>
            </a:r>
            <a:r>
              <a:rPr lang="en-US" sz="2200" b="1" dirty="0" smtClean="0">
                <a:solidFill>
                  <a:srgbClr val="000000"/>
                </a:solidFill>
                <a:latin typeface="Arial" pitchFamily="34" charset="0"/>
              </a:rPr>
              <a:t>proton microscopy</a:t>
            </a:r>
            <a:r>
              <a:rPr lang="en-US" sz="2200" dirty="0">
                <a:solidFill>
                  <a:srgbClr val="000000"/>
                </a:solidFill>
                <a:latin typeface="Arial" pitchFamily="34" charset="0"/>
              </a:rPr>
              <a:t>) </a:t>
            </a:r>
            <a:endParaRPr lang="en-US" sz="2200" dirty="0" smtClean="0">
              <a:solidFill>
                <a:srgbClr val="000000"/>
              </a:solidFill>
              <a:latin typeface="Arial" pitchFamily="34" charset="0"/>
            </a:endParaRPr>
          </a:p>
          <a:p>
            <a:pPr marL="285750" indent="-285750" defTabSz="914400" fontAlgn="base">
              <a:spcBef>
                <a:spcPct val="0"/>
              </a:spcBef>
              <a:spcAft>
                <a:spcPct val="0"/>
              </a:spcAft>
              <a:buFont typeface="Arial"/>
              <a:buChar char="•"/>
            </a:pPr>
            <a:r>
              <a:rPr lang="en-US" sz="2200" dirty="0">
                <a:solidFill>
                  <a:srgbClr val="000000"/>
                </a:solidFill>
                <a:latin typeface="Arial" pitchFamily="34" charset="0"/>
              </a:rPr>
              <a:t>h</a:t>
            </a:r>
            <a:r>
              <a:rPr lang="en-US" sz="2200" dirty="0" smtClean="0">
                <a:solidFill>
                  <a:srgbClr val="000000"/>
                </a:solidFill>
                <a:latin typeface="Arial" pitchFamily="34" charset="0"/>
              </a:rPr>
              <a:t>igh density </a:t>
            </a:r>
            <a:r>
              <a:rPr lang="en-US" sz="2200" dirty="0">
                <a:solidFill>
                  <a:srgbClr val="000000"/>
                </a:solidFill>
                <a:latin typeface="Arial" pitchFamily="34" charset="0"/>
              </a:rPr>
              <a:t>resolution and dynamic range </a:t>
            </a:r>
            <a:endParaRPr lang="en-US" sz="2200" dirty="0" smtClean="0">
              <a:solidFill>
                <a:srgbClr val="000000"/>
              </a:solidFill>
              <a:latin typeface="Arial" pitchFamily="34" charset="0"/>
            </a:endParaRPr>
          </a:p>
          <a:p>
            <a:pPr marL="285750" indent="-285750" defTabSz="914400" fontAlgn="base">
              <a:spcBef>
                <a:spcPct val="0"/>
              </a:spcBef>
              <a:spcAft>
                <a:spcPct val="0"/>
              </a:spcAft>
              <a:buFont typeface="Arial"/>
              <a:buChar char="•"/>
            </a:pPr>
            <a:r>
              <a:rPr lang="en-US" sz="2200" dirty="0" smtClean="0">
                <a:solidFill>
                  <a:srgbClr val="000000"/>
                </a:solidFill>
                <a:latin typeface="Arial" pitchFamily="34" charset="0"/>
              </a:rPr>
              <a:t>multi</a:t>
            </a:r>
            <a:r>
              <a:rPr lang="en-US" sz="2200" dirty="0">
                <a:solidFill>
                  <a:srgbClr val="000000"/>
                </a:solidFill>
                <a:latin typeface="Arial" pitchFamily="34" charset="0"/>
              </a:rPr>
              <a:t>-frame capability for fast dynamic events</a:t>
            </a:r>
          </a:p>
        </p:txBody>
      </p:sp>
      <p:sp>
        <p:nvSpPr>
          <p:cNvPr id="32" name="Rectangle 2"/>
          <p:cNvSpPr>
            <a:spLocks noChangeArrowheads="1"/>
          </p:cNvSpPr>
          <p:nvPr/>
        </p:nvSpPr>
        <p:spPr bwMode="auto">
          <a:xfrm>
            <a:off x="127000" y="-26987"/>
            <a:ext cx="90170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400" b="1" dirty="0" smtClean="0">
                <a:solidFill>
                  <a:srgbClr val="000000"/>
                </a:solidFill>
                <a:latin typeface="Arial"/>
                <a:ea typeface="ＭＳ Ｐゴシック" charset="0"/>
                <a:cs typeface="Arial"/>
              </a:rPr>
              <a:t>High energy proton radiography = target density diagnostic</a:t>
            </a:r>
            <a:endParaRPr lang="ru-RU" sz="2400" b="1" dirty="0">
              <a:solidFill>
                <a:srgbClr val="000000"/>
              </a:solidFill>
              <a:latin typeface="Arial"/>
              <a:ea typeface="ＭＳ Ｐゴシック" charset="0"/>
              <a:cs typeface="Aria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267200"/>
            <a:ext cx="309223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10"/>
          <p:cNvSpPr>
            <a:spLocks noChangeArrowheads="1"/>
          </p:cNvSpPr>
          <p:nvPr/>
        </p:nvSpPr>
        <p:spPr bwMode="auto">
          <a:xfrm>
            <a:off x="3200400" y="3657600"/>
            <a:ext cx="23578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dirty="0">
                <a:solidFill>
                  <a:srgbClr val="000000"/>
                </a:solidFill>
                <a:latin typeface="Arial" pitchFamily="34" charset="0"/>
              </a:rPr>
              <a:t>100 </a:t>
            </a:r>
            <a:r>
              <a:rPr lang="en-US" sz="2400" b="1" dirty="0" err="1">
                <a:solidFill>
                  <a:srgbClr val="000000"/>
                </a:solidFill>
                <a:latin typeface="Arial" pitchFamily="34" charset="0"/>
              </a:rPr>
              <a:t>keV</a:t>
            </a:r>
            <a:r>
              <a:rPr lang="en-US" sz="2400" b="1" dirty="0">
                <a:solidFill>
                  <a:srgbClr val="000000"/>
                </a:solidFill>
                <a:latin typeface="Arial" pitchFamily="34" charset="0"/>
              </a:rPr>
              <a:t> X-rays</a:t>
            </a:r>
            <a:endParaRPr lang="en-US" sz="2400" dirty="0">
              <a:solidFill>
                <a:srgbClr val="000000"/>
              </a:solidFill>
              <a:latin typeface="Arial" pitchFamily="34" charset="0"/>
            </a:endParaRP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267200"/>
            <a:ext cx="256082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2"/>
          <p:cNvSpPr>
            <a:spLocks noChangeArrowheads="1"/>
          </p:cNvSpPr>
          <p:nvPr/>
        </p:nvSpPr>
        <p:spPr bwMode="auto">
          <a:xfrm>
            <a:off x="6096000" y="3657600"/>
            <a:ext cx="2647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dirty="0">
                <a:solidFill>
                  <a:srgbClr val="000000"/>
                </a:solidFill>
                <a:latin typeface="Arial" pitchFamily="34" charset="0"/>
              </a:rPr>
              <a:t>800 MeV protons</a:t>
            </a:r>
            <a:endParaRPr lang="en-US" sz="2400" dirty="0">
              <a:solidFill>
                <a:srgbClr val="000000"/>
              </a:solidFill>
              <a:latin typeface="Arial" pitchFamily="34" charset="0"/>
            </a:endParaRPr>
          </a:p>
        </p:txBody>
      </p:sp>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191000"/>
            <a:ext cx="224135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4"/>
          <p:cNvSpPr>
            <a:spLocks noChangeArrowheads="1"/>
          </p:cNvSpPr>
          <p:nvPr/>
        </p:nvSpPr>
        <p:spPr bwMode="auto">
          <a:xfrm>
            <a:off x="838200" y="3657600"/>
            <a:ext cx="12344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sz="2400" b="1" dirty="0" smtClean="0">
                <a:solidFill>
                  <a:srgbClr val="000000"/>
                </a:solidFill>
                <a:latin typeface="Arial" pitchFamily="34" charset="0"/>
              </a:rPr>
              <a:t>Photo</a:t>
            </a:r>
            <a:endParaRPr lang="en-US" sz="2400" dirty="0">
              <a:solidFill>
                <a:srgbClr val="000000"/>
              </a:solidFill>
              <a:latin typeface="Arial" pitchFamily="34" charset="0"/>
            </a:endParaRPr>
          </a:p>
        </p:txBody>
      </p:sp>
    </p:spTree>
    <p:extLst>
      <p:ext uri="{BB962C8B-B14F-4D97-AF65-F5344CB8AC3E}">
        <p14:creationId xmlns:p14="http://schemas.microsoft.com/office/powerpoint/2010/main" val="80077927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ChangeArrowheads="1"/>
          </p:cNvSpPr>
          <p:nvPr/>
        </p:nvSpPr>
        <p:spPr bwMode="auto">
          <a:xfrm>
            <a:off x="323850" y="0"/>
            <a:ext cx="85185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ru-RU" sz="2400" b="1" dirty="0">
              <a:solidFill>
                <a:srgbClr val="000000"/>
              </a:solidFill>
              <a:latin typeface="Arial"/>
              <a:ea typeface="ＭＳ Ｐゴシック" charset="0"/>
              <a:cs typeface="Arial"/>
            </a:endParaRPr>
          </a:p>
        </p:txBody>
      </p:sp>
      <p:pic>
        <p:nvPicPr>
          <p:cNvPr id="19460" name="Рисунок 9" descr="nuclea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400" y="838200"/>
            <a:ext cx="6451600" cy="375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5"/>
          <p:cNvSpPr txBox="1">
            <a:spLocks noChangeArrowheads="1"/>
          </p:cNvSpPr>
          <p:nvPr/>
        </p:nvSpPr>
        <p:spPr bwMode="auto">
          <a:xfrm>
            <a:off x="762000" y="457200"/>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dirty="0">
                <a:solidFill>
                  <a:srgbClr val="000000"/>
                </a:solidFill>
                <a:latin typeface="Arial"/>
                <a:ea typeface="MS Mincho" charset="0"/>
                <a:cs typeface="Arial"/>
              </a:rPr>
              <a:t>Interaction of proton with matter</a:t>
            </a:r>
            <a:endParaRPr lang="ru-RU" dirty="0">
              <a:solidFill>
                <a:srgbClr val="000000"/>
              </a:solidFill>
              <a:latin typeface="Arial"/>
              <a:ea typeface="MS Mincho" charset="0"/>
              <a:cs typeface="Arial"/>
            </a:endParaRPr>
          </a:p>
        </p:txBody>
      </p:sp>
      <p:sp>
        <p:nvSpPr>
          <p:cNvPr id="30" name="Rectangle 5"/>
          <p:cNvSpPr>
            <a:spLocks noChangeArrowheads="1"/>
          </p:cNvSpPr>
          <p:nvPr/>
        </p:nvSpPr>
        <p:spPr bwMode="auto">
          <a:xfrm>
            <a:off x="1905000" y="4419600"/>
            <a:ext cx="487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449263" algn="just" defTabSz="914400" eaLnBrk="0" fontAlgn="base" hangingPunct="0">
              <a:spcBef>
                <a:spcPct val="0"/>
              </a:spcBef>
              <a:spcAft>
                <a:spcPct val="0"/>
              </a:spcAft>
            </a:pPr>
            <a:r>
              <a:rPr lang="en-US" sz="2400" dirty="0" smtClean="0">
                <a:solidFill>
                  <a:srgbClr val="000000"/>
                </a:solidFill>
                <a:latin typeface="Arial"/>
                <a:ea typeface="Calibri" charset="0"/>
                <a:cs typeface="Arial"/>
              </a:rPr>
              <a:t>Transmission = information </a:t>
            </a:r>
          </a:p>
          <a:p>
            <a:pPr indent="449263" defTabSz="914400" eaLnBrk="0" fontAlgn="base" hangingPunct="0">
              <a:spcBef>
                <a:spcPct val="0"/>
              </a:spcBef>
              <a:spcAft>
                <a:spcPct val="0"/>
              </a:spcAft>
            </a:pPr>
            <a:r>
              <a:rPr lang="en-US" sz="2400" dirty="0" smtClean="0">
                <a:solidFill>
                  <a:srgbClr val="000000"/>
                </a:solidFill>
                <a:latin typeface="Arial"/>
                <a:ea typeface="Calibri" charset="0"/>
                <a:cs typeface="Arial"/>
              </a:rPr>
              <a:t>about density distribution</a:t>
            </a:r>
            <a:endParaRPr lang="en-US" sz="2400" dirty="0">
              <a:solidFill>
                <a:srgbClr val="000000"/>
              </a:solidFill>
              <a:latin typeface="Arial"/>
              <a:ea typeface="Calibri" charset="0"/>
              <a:cs typeface="Arial"/>
            </a:endParaRPr>
          </a:p>
        </p:txBody>
      </p:sp>
      <p:graphicFrame>
        <p:nvGraphicFramePr>
          <p:cNvPr id="31" name="Object 26"/>
          <p:cNvGraphicFramePr>
            <a:graphicFrameLocks noChangeAspect="1"/>
          </p:cNvGraphicFramePr>
          <p:nvPr>
            <p:extLst>
              <p:ext uri="{D42A27DB-BD31-4B8C-83A1-F6EECF244321}">
                <p14:modId xmlns:p14="http://schemas.microsoft.com/office/powerpoint/2010/main" val="1539113669"/>
              </p:ext>
            </p:extLst>
          </p:nvPr>
        </p:nvGraphicFramePr>
        <p:xfrm>
          <a:off x="457200" y="5257800"/>
          <a:ext cx="8513687" cy="1600200"/>
        </p:xfrm>
        <a:graphic>
          <a:graphicData uri="http://schemas.openxmlformats.org/presentationml/2006/ole">
            <mc:AlternateContent xmlns:mc="http://schemas.openxmlformats.org/markup-compatibility/2006">
              <mc:Choice xmlns:v="urn:schemas-microsoft-com:vml" Requires="v">
                <p:oleObj spid="_x0000_s51225" name="Document" r:id="rId5" imgW="5486400" imgH="1041400" progId="Word.Document.12">
                  <p:link updateAutomatic="1"/>
                </p:oleObj>
              </mc:Choice>
              <mc:Fallback>
                <p:oleObj name="Document" r:id="rId5" imgW="5486400" imgH="1041400"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5257800"/>
                        <a:ext cx="8513687" cy="1600200"/>
                      </a:xfrm>
                      <a:prstGeom prst="rect">
                        <a:avLst/>
                      </a:prstGeom>
                      <a:noFill/>
                      <a:ln>
                        <a:noFill/>
                      </a:ln>
                    </p:spPr>
                  </p:pic>
                </p:oleObj>
              </mc:Fallback>
            </mc:AlternateContent>
          </a:graphicData>
        </a:graphic>
      </p:graphicFrame>
      <p:sp>
        <p:nvSpPr>
          <p:cNvPr id="32" name="Rectangle 2"/>
          <p:cNvSpPr>
            <a:spLocks noChangeArrowheads="1"/>
          </p:cNvSpPr>
          <p:nvPr/>
        </p:nvSpPr>
        <p:spPr bwMode="auto">
          <a:xfrm>
            <a:off x="-76200" y="25400"/>
            <a:ext cx="85185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400" b="1" dirty="0" smtClean="0">
                <a:solidFill>
                  <a:srgbClr val="000000"/>
                </a:solidFill>
                <a:latin typeface="Arial"/>
                <a:ea typeface="ＭＳ Ｐゴシック" charset="0"/>
                <a:cs typeface="Arial"/>
              </a:rPr>
              <a:t>Transmission of the beam</a:t>
            </a:r>
            <a:endParaRPr lang="ru-RU" sz="2400" b="1" dirty="0">
              <a:solidFill>
                <a:srgbClr val="000000"/>
              </a:solidFill>
              <a:latin typeface="Arial"/>
              <a:ea typeface="ＭＳ Ｐゴシック" charset="0"/>
              <a:cs typeface="Arial"/>
            </a:endParaRPr>
          </a:p>
        </p:txBody>
      </p:sp>
      <p:sp>
        <p:nvSpPr>
          <p:cNvPr id="33" name="Rectangle 32"/>
          <p:cNvSpPr/>
          <p:nvPr/>
        </p:nvSpPr>
        <p:spPr>
          <a:xfrm>
            <a:off x="6172200" y="2438400"/>
            <a:ext cx="2971800" cy="2246769"/>
          </a:xfrm>
          <a:prstGeom prst="rect">
            <a:avLst/>
          </a:prstGeom>
        </p:spPr>
        <p:txBody>
          <a:bodyPr wrap="square">
            <a:spAutoFit/>
          </a:bodyPr>
          <a:lstStyle/>
          <a:p>
            <a:pPr>
              <a:defRPr/>
            </a:pPr>
            <a:r>
              <a:rPr lang="ru-RU" sz="2000" dirty="0" err="1"/>
              <a:t>λ</a:t>
            </a:r>
            <a:r>
              <a:rPr lang="en-US" sz="2000" baseline="-25000" dirty="0"/>
              <a:t>c </a:t>
            </a:r>
            <a:r>
              <a:rPr lang="ru-RU" sz="2000" dirty="0"/>
              <a:t> – </a:t>
            </a:r>
            <a:r>
              <a:rPr lang="en-US" sz="2000" dirty="0" smtClean="0"/>
              <a:t>nuclear length,</a:t>
            </a:r>
          </a:p>
          <a:p>
            <a:pPr>
              <a:defRPr/>
            </a:pPr>
            <a:r>
              <a:rPr lang="en-US" sz="2000" dirty="0"/>
              <a:t>x</a:t>
            </a:r>
            <a:r>
              <a:rPr lang="en-US" sz="2000" baseline="-25000" dirty="0" smtClean="0"/>
              <a:t>0</a:t>
            </a:r>
            <a:r>
              <a:rPr lang="en-US" sz="2000" dirty="0" smtClean="0"/>
              <a:t> – radiation length, </a:t>
            </a:r>
          </a:p>
          <a:p>
            <a:pPr>
              <a:defRPr/>
            </a:pPr>
            <a:r>
              <a:rPr lang="en-GB" sz="2000" dirty="0" smtClean="0"/>
              <a:t>x </a:t>
            </a:r>
            <a:r>
              <a:rPr lang="en-US" sz="2000" dirty="0" smtClean="0"/>
              <a:t>–</a:t>
            </a:r>
            <a:r>
              <a:rPr lang="en-GB" sz="2000" dirty="0" smtClean="0"/>
              <a:t> areal density,</a:t>
            </a:r>
          </a:p>
          <a:p>
            <a:pPr>
              <a:defRPr/>
            </a:pPr>
            <a:r>
              <a:rPr lang="ru-RU" sz="2000" dirty="0" err="1"/>
              <a:t>θ</a:t>
            </a:r>
            <a:r>
              <a:rPr lang="ru-RU" sz="2000" baseline="-25000" dirty="0" err="1"/>
              <a:t>с</a:t>
            </a:r>
            <a:r>
              <a:rPr lang="ru-RU" sz="2000" dirty="0"/>
              <a:t> </a:t>
            </a:r>
            <a:r>
              <a:rPr lang="en-US" sz="2000" dirty="0" smtClean="0"/>
              <a:t>– angular acceptance</a:t>
            </a:r>
          </a:p>
          <a:p>
            <a:pPr>
              <a:defRPr/>
            </a:pPr>
            <a:r>
              <a:rPr lang="en-US" sz="2000" dirty="0" smtClean="0"/>
              <a:t> of the setup</a:t>
            </a:r>
          </a:p>
          <a:p>
            <a:pPr>
              <a:defRPr/>
            </a:pPr>
            <a:r>
              <a:rPr lang="en-US" sz="2000" dirty="0" smtClean="0"/>
              <a:t>p – momentum of beam</a:t>
            </a:r>
            <a:endParaRPr lang="en-GB" sz="2000" dirty="0" smtClean="0"/>
          </a:p>
          <a:p>
            <a:pPr>
              <a:defRPr/>
            </a:pPr>
            <a:endParaRPr lang="en-US" sz="2000" dirty="0">
              <a:solidFill>
                <a:srgbClr val="000000"/>
              </a:solidFill>
              <a:latin typeface="Arial"/>
              <a:ea typeface="ＭＳ Ｐゴシック" charset="0"/>
              <a:cs typeface="Arial"/>
            </a:endParaRPr>
          </a:p>
        </p:txBody>
      </p:sp>
      <p:cxnSp>
        <p:nvCxnSpPr>
          <p:cNvPr id="4" name="Straight Arrow Connector 3"/>
          <p:cNvCxnSpPr/>
          <p:nvPr/>
        </p:nvCxnSpPr>
        <p:spPr bwMode="auto">
          <a:xfrm flipH="1">
            <a:off x="6019800" y="4419600"/>
            <a:ext cx="1219200" cy="990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558800" y="3771900"/>
            <a:ext cx="1587500" cy="20501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1981200" y="2654300"/>
            <a:ext cx="812800" cy="3048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39682717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ChangeArrowheads="1"/>
          </p:cNvSpPr>
          <p:nvPr/>
        </p:nvSpPr>
        <p:spPr bwMode="auto">
          <a:xfrm>
            <a:off x="457200" y="25400"/>
            <a:ext cx="85185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2200" b="1" dirty="0" smtClean="0">
                <a:solidFill>
                  <a:srgbClr val="000000"/>
                </a:solidFill>
                <a:latin typeface="Arial"/>
                <a:ea typeface="ＭＳ Ｐゴシック" charset="0"/>
                <a:cs typeface="Arial"/>
              </a:rPr>
              <a:t>Ion optical scheme of proton radiography setup</a:t>
            </a:r>
            <a:endParaRPr lang="ru-RU" sz="2200" b="1" dirty="0">
              <a:solidFill>
                <a:srgbClr val="000000"/>
              </a:solidFill>
              <a:latin typeface="Arial"/>
              <a:ea typeface="ＭＳ Ｐゴシック" charset="0"/>
              <a:cs typeface="Arial"/>
            </a:endParaRPr>
          </a:p>
        </p:txBody>
      </p:sp>
      <p:sp>
        <p:nvSpPr>
          <p:cNvPr id="14" name="Rectangle 5"/>
          <p:cNvSpPr>
            <a:spLocks noChangeArrowheads="1"/>
          </p:cNvSpPr>
          <p:nvPr/>
        </p:nvSpPr>
        <p:spPr bwMode="auto">
          <a:xfrm>
            <a:off x="-990600" y="5943600"/>
            <a:ext cx="107765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449263" algn="ctr" defTabSz="914400" eaLnBrk="0" fontAlgn="base" hangingPunct="0">
              <a:spcBef>
                <a:spcPct val="0"/>
              </a:spcBef>
              <a:spcAft>
                <a:spcPct val="0"/>
              </a:spcAft>
            </a:pPr>
            <a:r>
              <a:rPr lang="en-US" sz="2400" dirty="0" smtClean="0">
                <a:solidFill>
                  <a:srgbClr val="000000"/>
                </a:solidFill>
                <a:latin typeface="Arial"/>
                <a:ea typeface="Calibri" charset="0"/>
                <a:cs typeface="Arial"/>
              </a:rPr>
              <a:t>Transmission = information about density distribution</a:t>
            </a:r>
            <a:endParaRPr lang="en-US" sz="2400" dirty="0">
              <a:solidFill>
                <a:srgbClr val="000000"/>
              </a:solidFill>
              <a:latin typeface="Arial"/>
              <a:ea typeface="Calibri" charset="0"/>
              <a:cs typeface="Arial"/>
            </a:endParaRPr>
          </a:p>
        </p:txBody>
      </p:sp>
      <p:pic>
        <p:nvPicPr>
          <p:cNvPr id="16" name="Picture 15" descr="Untitle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914400"/>
            <a:ext cx="6096000" cy="3764350"/>
          </a:xfrm>
          <a:prstGeom prst="rect">
            <a:avLst/>
          </a:prstGeom>
        </p:spPr>
      </p:pic>
      <p:sp>
        <p:nvSpPr>
          <p:cNvPr id="17" name="Стрелка вправо 18"/>
          <p:cNvSpPr>
            <a:spLocks noChangeArrowheads="1"/>
          </p:cNvSpPr>
          <p:nvPr/>
        </p:nvSpPr>
        <p:spPr bwMode="auto">
          <a:xfrm>
            <a:off x="1328738" y="2557463"/>
            <a:ext cx="333375" cy="428625"/>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US" smtClean="0">
              <a:solidFill>
                <a:srgbClr val="000000"/>
              </a:solidFill>
              <a:cs typeface="ＭＳ Ｐゴシック" charset="0"/>
            </a:endParaRPr>
          </a:p>
        </p:txBody>
      </p:sp>
      <p:sp>
        <p:nvSpPr>
          <p:cNvPr id="18" name="Rectangle 2"/>
          <p:cNvSpPr>
            <a:spLocks noChangeArrowheads="1"/>
          </p:cNvSpPr>
          <p:nvPr/>
        </p:nvSpPr>
        <p:spPr bwMode="auto">
          <a:xfrm>
            <a:off x="228600" y="2057400"/>
            <a:ext cx="12747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dirty="0" smtClean="0">
                <a:solidFill>
                  <a:srgbClr val="000000"/>
                </a:solidFill>
                <a:latin typeface="Arial"/>
                <a:cs typeface="Arial"/>
              </a:rPr>
              <a:t>Proton </a:t>
            </a:r>
          </a:p>
          <a:p>
            <a:r>
              <a:rPr lang="en-US" sz="2400" dirty="0" smtClean="0">
                <a:solidFill>
                  <a:srgbClr val="000000"/>
                </a:solidFill>
                <a:latin typeface="Arial"/>
                <a:cs typeface="Arial"/>
              </a:rPr>
              <a:t>beam</a:t>
            </a:r>
            <a:endParaRPr lang="ru-RU" sz="2400" dirty="0" smtClean="0">
              <a:solidFill>
                <a:srgbClr val="000000"/>
              </a:solidFill>
              <a:latin typeface="Arial"/>
              <a:cs typeface="Arial"/>
            </a:endParaRPr>
          </a:p>
        </p:txBody>
      </p:sp>
      <p:cxnSp>
        <p:nvCxnSpPr>
          <p:cNvPr id="19" name="Прямая со стрелкой 21"/>
          <p:cNvCxnSpPr>
            <a:cxnSpLocks noChangeShapeType="1"/>
          </p:cNvCxnSpPr>
          <p:nvPr/>
        </p:nvCxnSpPr>
        <p:spPr bwMode="auto">
          <a:xfrm>
            <a:off x="1524000" y="1524000"/>
            <a:ext cx="152400" cy="685800"/>
          </a:xfrm>
          <a:prstGeom prst="straightConnector1">
            <a:avLst/>
          </a:prstGeom>
          <a:ln>
            <a:headEnd/>
            <a:tailEnd type="arrow" w="med" len="med"/>
          </a:ln>
          <a:extLst/>
        </p:spPr>
        <p:style>
          <a:lnRef idx="3">
            <a:schemeClr val="dk1"/>
          </a:lnRef>
          <a:fillRef idx="0">
            <a:schemeClr val="dk1"/>
          </a:fillRef>
          <a:effectRef idx="2">
            <a:schemeClr val="dk1"/>
          </a:effectRef>
          <a:fontRef idx="minor">
            <a:schemeClr val="tx1"/>
          </a:fontRef>
        </p:style>
      </p:cxnSp>
      <p:sp>
        <p:nvSpPr>
          <p:cNvPr id="20" name="Rectangle 10"/>
          <p:cNvSpPr>
            <a:spLocks noChangeArrowheads="1"/>
          </p:cNvSpPr>
          <p:nvPr/>
        </p:nvSpPr>
        <p:spPr bwMode="auto">
          <a:xfrm>
            <a:off x="1760538" y="1981200"/>
            <a:ext cx="106362" cy="1676400"/>
          </a:xfrm>
          <a:prstGeom prst="rect">
            <a:avLst/>
          </a:prstGeom>
          <a:solidFill>
            <a:schemeClr val="accent1"/>
          </a:solidFill>
          <a:ln w="9525">
            <a:solidFill>
              <a:schemeClr val="tx1"/>
            </a:solidFill>
            <a:round/>
            <a:headEnd/>
            <a:tailEnd/>
          </a:ln>
        </p:spPr>
        <p:txBody>
          <a:bodyPr/>
          <a:lstStyle/>
          <a:p>
            <a:endParaRPr lang="en-US" smtClean="0">
              <a:solidFill>
                <a:srgbClr val="000000"/>
              </a:solidFill>
              <a:cs typeface="ＭＳ Ｐゴシック" charset="0"/>
            </a:endParaRPr>
          </a:p>
        </p:txBody>
      </p:sp>
      <p:sp>
        <p:nvSpPr>
          <p:cNvPr id="21" name="Rectangle 11"/>
          <p:cNvSpPr>
            <a:spLocks noChangeArrowheads="1"/>
          </p:cNvSpPr>
          <p:nvPr/>
        </p:nvSpPr>
        <p:spPr bwMode="auto">
          <a:xfrm>
            <a:off x="2047875" y="1981200"/>
            <a:ext cx="107950" cy="1676400"/>
          </a:xfrm>
          <a:prstGeom prst="rect">
            <a:avLst/>
          </a:prstGeom>
          <a:solidFill>
            <a:schemeClr val="accent1"/>
          </a:solidFill>
          <a:ln w="9525">
            <a:solidFill>
              <a:schemeClr val="tx1"/>
            </a:solidFill>
            <a:round/>
            <a:headEnd/>
            <a:tailEnd/>
          </a:ln>
        </p:spPr>
        <p:txBody>
          <a:bodyPr/>
          <a:lstStyle/>
          <a:p>
            <a:endParaRPr lang="en-US" smtClean="0">
              <a:solidFill>
                <a:srgbClr val="000000"/>
              </a:solidFill>
              <a:cs typeface="ＭＳ Ｐゴシック" charset="0"/>
            </a:endParaRPr>
          </a:p>
        </p:txBody>
      </p:sp>
      <p:sp>
        <p:nvSpPr>
          <p:cNvPr id="22" name="Rectangle 12"/>
          <p:cNvSpPr>
            <a:spLocks noChangeArrowheads="1"/>
          </p:cNvSpPr>
          <p:nvPr/>
        </p:nvSpPr>
        <p:spPr bwMode="auto">
          <a:xfrm>
            <a:off x="1905000" y="1981200"/>
            <a:ext cx="106363" cy="1676400"/>
          </a:xfrm>
          <a:prstGeom prst="rect">
            <a:avLst/>
          </a:prstGeom>
          <a:solidFill>
            <a:schemeClr val="accent1"/>
          </a:solidFill>
          <a:ln w="9525">
            <a:solidFill>
              <a:schemeClr val="tx1"/>
            </a:solidFill>
            <a:round/>
            <a:headEnd/>
            <a:tailEnd/>
          </a:ln>
        </p:spPr>
        <p:txBody>
          <a:bodyPr/>
          <a:lstStyle/>
          <a:p>
            <a:endParaRPr lang="en-US" smtClean="0">
              <a:solidFill>
                <a:srgbClr val="000000"/>
              </a:solidFill>
              <a:cs typeface="ＭＳ Ｐゴシック" charset="0"/>
            </a:endParaRPr>
          </a:p>
        </p:txBody>
      </p:sp>
      <p:sp>
        <p:nvSpPr>
          <p:cNvPr id="23" name="Rectangle 2"/>
          <p:cNvSpPr>
            <a:spLocks noChangeArrowheads="1"/>
          </p:cNvSpPr>
          <p:nvPr/>
        </p:nvSpPr>
        <p:spPr bwMode="auto">
          <a:xfrm>
            <a:off x="990600" y="914400"/>
            <a:ext cx="201647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dirty="0" smtClean="0">
                <a:solidFill>
                  <a:srgbClr val="000000"/>
                </a:solidFill>
                <a:latin typeface="Arial"/>
                <a:cs typeface="Arial"/>
              </a:rPr>
              <a:t>Matching section</a:t>
            </a:r>
            <a:endParaRPr lang="ru-RU" sz="2400" dirty="0" smtClean="0">
              <a:solidFill>
                <a:srgbClr val="000000"/>
              </a:solidFill>
              <a:latin typeface="Arial"/>
              <a:cs typeface="Arial"/>
            </a:endParaRPr>
          </a:p>
        </p:txBody>
      </p:sp>
      <p:cxnSp>
        <p:nvCxnSpPr>
          <p:cNvPr id="24" name="Прямая со стрелкой 21"/>
          <p:cNvCxnSpPr>
            <a:cxnSpLocks noChangeShapeType="1"/>
          </p:cNvCxnSpPr>
          <p:nvPr/>
        </p:nvCxnSpPr>
        <p:spPr bwMode="auto">
          <a:xfrm>
            <a:off x="914400" y="2590800"/>
            <a:ext cx="304800" cy="304800"/>
          </a:xfrm>
          <a:prstGeom prst="straightConnector1">
            <a:avLst/>
          </a:prstGeom>
          <a:ln>
            <a:headEnd/>
            <a:tailEnd type="arrow" w="med" len="med"/>
          </a:ln>
          <a:extLst/>
        </p:spPr>
        <p:style>
          <a:lnRef idx="3">
            <a:schemeClr val="dk1"/>
          </a:lnRef>
          <a:fillRef idx="0">
            <a:schemeClr val="dk1"/>
          </a:fillRef>
          <a:effectRef idx="2">
            <a:schemeClr val="dk1"/>
          </a:effectRef>
          <a:fontRef idx="minor">
            <a:schemeClr val="tx1"/>
          </a:fontRef>
        </p:style>
      </p:cxnSp>
      <p:sp>
        <p:nvSpPr>
          <p:cNvPr id="25" name="Rectangle 2"/>
          <p:cNvSpPr>
            <a:spLocks noChangeArrowheads="1"/>
          </p:cNvSpPr>
          <p:nvPr/>
        </p:nvSpPr>
        <p:spPr bwMode="auto">
          <a:xfrm>
            <a:off x="3835400" y="4557712"/>
            <a:ext cx="31496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dirty="0" err="1" smtClean="0">
                <a:solidFill>
                  <a:srgbClr val="000000"/>
                </a:solidFill>
                <a:latin typeface="Arial"/>
                <a:cs typeface="Arial"/>
              </a:rPr>
              <a:t>Fourie</a:t>
            </a:r>
            <a:r>
              <a:rPr lang="en-US" sz="2400" dirty="0" smtClean="0">
                <a:solidFill>
                  <a:srgbClr val="000000"/>
                </a:solidFill>
                <a:latin typeface="Arial"/>
                <a:cs typeface="Arial"/>
              </a:rPr>
              <a:t> </a:t>
            </a:r>
          </a:p>
          <a:p>
            <a:pPr algn="ctr"/>
            <a:r>
              <a:rPr lang="en-US" sz="2400" dirty="0" smtClean="0">
                <a:solidFill>
                  <a:srgbClr val="000000"/>
                </a:solidFill>
                <a:latin typeface="Arial"/>
                <a:cs typeface="Arial"/>
              </a:rPr>
              <a:t>plane (collimator</a:t>
            </a:r>
            <a:r>
              <a:rPr lang="ru-RU" sz="2400" dirty="0" smtClean="0">
                <a:solidFill>
                  <a:srgbClr val="000000"/>
                </a:solidFill>
                <a:latin typeface="Arial"/>
                <a:cs typeface="Arial"/>
              </a:rPr>
              <a:t> </a:t>
            </a:r>
            <a:r>
              <a:rPr lang="en-US" sz="2400" dirty="0" smtClean="0">
                <a:solidFill>
                  <a:srgbClr val="000000"/>
                </a:solidFill>
                <a:latin typeface="Arial"/>
                <a:cs typeface="Arial"/>
              </a:rPr>
              <a:t>–</a:t>
            </a:r>
            <a:r>
              <a:rPr lang="ru-RU" sz="2400" dirty="0" smtClean="0">
                <a:solidFill>
                  <a:srgbClr val="000000"/>
                </a:solidFill>
                <a:latin typeface="Arial"/>
                <a:cs typeface="Arial"/>
              </a:rPr>
              <a:t> </a:t>
            </a:r>
            <a:r>
              <a:rPr lang="en-US" sz="2400" dirty="0"/>
              <a:t>provide tune of angular acceptance </a:t>
            </a:r>
            <a:r>
              <a:rPr lang="ru-RU" sz="2400" dirty="0" err="1" smtClean="0"/>
              <a:t>θ</a:t>
            </a:r>
            <a:r>
              <a:rPr lang="ru-RU" sz="2400" baseline="-25000" dirty="0" err="1" smtClean="0"/>
              <a:t>с</a:t>
            </a:r>
            <a:r>
              <a:rPr lang="en-US" sz="2400" dirty="0" smtClean="0">
                <a:solidFill>
                  <a:srgbClr val="000000"/>
                </a:solidFill>
                <a:latin typeface="Arial"/>
                <a:cs typeface="Arial"/>
              </a:rPr>
              <a:t>)</a:t>
            </a:r>
            <a:endParaRPr lang="ru-RU" sz="2400" dirty="0" smtClean="0">
              <a:solidFill>
                <a:srgbClr val="000000"/>
              </a:solidFill>
              <a:latin typeface="Arial"/>
              <a:cs typeface="Arial"/>
            </a:endParaRPr>
          </a:p>
        </p:txBody>
      </p:sp>
      <p:sp>
        <p:nvSpPr>
          <p:cNvPr id="26" name="Rectangle 2"/>
          <p:cNvSpPr>
            <a:spLocks noChangeArrowheads="1"/>
          </p:cNvSpPr>
          <p:nvPr/>
        </p:nvSpPr>
        <p:spPr bwMode="auto">
          <a:xfrm>
            <a:off x="4343400" y="533400"/>
            <a:ext cx="201647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2400" dirty="0" smtClean="0">
              <a:solidFill>
                <a:srgbClr val="000000"/>
              </a:solidFill>
              <a:latin typeface="Arial"/>
              <a:cs typeface="Arial"/>
            </a:endParaRPr>
          </a:p>
          <a:p>
            <a:pPr algn="ctr"/>
            <a:r>
              <a:rPr lang="en-US" sz="2400" dirty="0" smtClean="0">
                <a:solidFill>
                  <a:srgbClr val="000000"/>
                </a:solidFill>
                <a:latin typeface="Arial"/>
                <a:cs typeface="Arial"/>
              </a:rPr>
              <a:t>  Imaging section</a:t>
            </a:r>
          </a:p>
        </p:txBody>
      </p:sp>
      <p:sp>
        <p:nvSpPr>
          <p:cNvPr id="27" name="Rectangle 2"/>
          <p:cNvSpPr>
            <a:spLocks noChangeArrowheads="1"/>
          </p:cNvSpPr>
          <p:nvPr/>
        </p:nvSpPr>
        <p:spPr bwMode="auto">
          <a:xfrm>
            <a:off x="2362200" y="1447800"/>
            <a:ext cx="201647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dirty="0" smtClean="0">
                <a:solidFill>
                  <a:srgbClr val="000000"/>
                </a:solidFill>
                <a:latin typeface="Arial"/>
                <a:cs typeface="Arial"/>
              </a:rPr>
              <a:t>Object</a:t>
            </a:r>
            <a:endParaRPr lang="ru-RU" sz="2400" dirty="0" smtClean="0">
              <a:solidFill>
                <a:srgbClr val="000000"/>
              </a:solidFill>
              <a:latin typeface="Arial"/>
              <a:cs typeface="Arial"/>
            </a:endParaRPr>
          </a:p>
        </p:txBody>
      </p:sp>
      <p:cxnSp>
        <p:nvCxnSpPr>
          <p:cNvPr id="28" name="Прямая со стрелкой 21"/>
          <p:cNvCxnSpPr>
            <a:cxnSpLocks noChangeShapeType="1"/>
          </p:cNvCxnSpPr>
          <p:nvPr/>
        </p:nvCxnSpPr>
        <p:spPr bwMode="auto">
          <a:xfrm>
            <a:off x="6096000" y="838200"/>
            <a:ext cx="762000" cy="457200"/>
          </a:xfrm>
          <a:prstGeom prst="straightConnector1">
            <a:avLst/>
          </a:prstGeom>
          <a:ln>
            <a:headEnd/>
            <a:tailEnd type="arrow" w="med" len="med"/>
          </a:ln>
          <a:extLst/>
        </p:spPr>
        <p:style>
          <a:lnRef idx="3">
            <a:schemeClr val="dk1"/>
          </a:lnRef>
          <a:fillRef idx="0">
            <a:schemeClr val="dk1"/>
          </a:fillRef>
          <a:effectRef idx="2">
            <a:schemeClr val="dk1"/>
          </a:effectRef>
          <a:fontRef idx="minor">
            <a:schemeClr val="tx1"/>
          </a:fontRef>
        </p:style>
      </p:cxnSp>
      <p:cxnSp>
        <p:nvCxnSpPr>
          <p:cNvPr id="29" name="Прямая со стрелкой 21"/>
          <p:cNvCxnSpPr>
            <a:cxnSpLocks noChangeShapeType="1"/>
          </p:cNvCxnSpPr>
          <p:nvPr/>
        </p:nvCxnSpPr>
        <p:spPr bwMode="auto">
          <a:xfrm flipH="1">
            <a:off x="4191000" y="990600"/>
            <a:ext cx="609600" cy="381000"/>
          </a:xfrm>
          <a:prstGeom prst="straightConnector1">
            <a:avLst/>
          </a:prstGeom>
          <a:ln>
            <a:headEnd/>
            <a:tailEnd type="arrow" w="med" len="med"/>
          </a:ln>
          <a:extLst/>
        </p:spPr>
        <p:style>
          <a:lnRef idx="3">
            <a:schemeClr val="dk1"/>
          </a:lnRef>
          <a:fillRef idx="0">
            <a:schemeClr val="dk1"/>
          </a:fillRef>
          <a:effectRef idx="2">
            <a:schemeClr val="dk1"/>
          </a:effectRef>
          <a:fontRef idx="minor">
            <a:schemeClr val="tx1"/>
          </a:fontRef>
        </p:style>
      </p:cxnSp>
      <p:sp>
        <p:nvSpPr>
          <p:cNvPr id="36" name="Rectangle 2"/>
          <p:cNvSpPr>
            <a:spLocks noChangeArrowheads="1"/>
          </p:cNvSpPr>
          <p:nvPr/>
        </p:nvSpPr>
        <p:spPr bwMode="auto">
          <a:xfrm>
            <a:off x="7620000" y="1447800"/>
            <a:ext cx="13716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dirty="0" smtClean="0">
                <a:solidFill>
                  <a:srgbClr val="000000"/>
                </a:solidFill>
                <a:latin typeface="Arial"/>
                <a:cs typeface="Arial"/>
              </a:rPr>
              <a:t>Image</a:t>
            </a:r>
          </a:p>
          <a:p>
            <a:pPr algn="ctr"/>
            <a:r>
              <a:rPr lang="en-US" sz="2400" dirty="0" smtClean="0">
                <a:solidFill>
                  <a:srgbClr val="000000"/>
                </a:solidFill>
                <a:latin typeface="Arial"/>
                <a:cs typeface="Arial"/>
              </a:rPr>
              <a:t>plane</a:t>
            </a:r>
            <a:endParaRPr lang="ru-RU" sz="2400" dirty="0" smtClean="0">
              <a:solidFill>
                <a:srgbClr val="000000"/>
              </a:solidFill>
              <a:latin typeface="Arial"/>
              <a:cs typeface="Arial"/>
            </a:endParaRPr>
          </a:p>
        </p:txBody>
      </p:sp>
      <p:cxnSp>
        <p:nvCxnSpPr>
          <p:cNvPr id="37" name="Прямая со стрелкой 21"/>
          <p:cNvCxnSpPr>
            <a:cxnSpLocks noChangeShapeType="1"/>
          </p:cNvCxnSpPr>
          <p:nvPr/>
        </p:nvCxnSpPr>
        <p:spPr bwMode="auto">
          <a:xfrm flipH="1">
            <a:off x="7086600" y="3581400"/>
            <a:ext cx="990600" cy="2286000"/>
          </a:xfrm>
          <a:prstGeom prst="straightConnector1">
            <a:avLst/>
          </a:prstGeom>
          <a:ln>
            <a:headEnd/>
            <a:tailEnd type="arrow" w="med" len="med"/>
          </a:ln>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6993661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323850" y="0"/>
            <a:ext cx="85185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b="1"/>
          </a:p>
        </p:txBody>
      </p:sp>
      <p:sp>
        <p:nvSpPr>
          <p:cNvPr id="25602" name="Rectangle 2"/>
          <p:cNvSpPr>
            <a:spLocks noChangeArrowheads="1"/>
          </p:cNvSpPr>
          <p:nvPr/>
        </p:nvSpPr>
        <p:spPr bwMode="auto">
          <a:xfrm>
            <a:off x="468313" y="44450"/>
            <a:ext cx="85185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b="1" dirty="0">
                <a:latin typeface="Arial"/>
                <a:cs typeface="Arial"/>
              </a:rPr>
              <a:t>Images processing</a:t>
            </a:r>
            <a:endParaRPr lang="ru-RU" sz="2400" b="1" dirty="0">
              <a:latin typeface="Arial"/>
              <a:cs typeface="Arial"/>
            </a:endParaRPr>
          </a:p>
        </p:txBody>
      </p:sp>
      <p:pic>
        <p:nvPicPr>
          <p:cNvPr id="256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68350"/>
            <a:ext cx="832305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83734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Группа 16"/>
          <p:cNvGrpSpPr>
            <a:grpSpLocks/>
          </p:cNvGrpSpPr>
          <p:nvPr/>
        </p:nvGrpSpPr>
        <p:grpSpPr bwMode="auto">
          <a:xfrm>
            <a:off x="0" y="76200"/>
            <a:ext cx="9067800" cy="6705600"/>
            <a:chOff x="0" y="76200"/>
            <a:chExt cx="9067800" cy="6705600"/>
          </a:xfrm>
        </p:grpSpPr>
        <p:cxnSp>
          <p:nvCxnSpPr>
            <p:cNvPr id="18" name="Прямая соединительная линия 17"/>
            <p:cNvCxnSpPr>
              <a:cxnSpLocks noChangeShapeType="1"/>
            </p:cNvCxnSpPr>
            <p:nvPr/>
          </p:nvCxnSpPr>
          <p:spPr bwMode="auto">
            <a:xfrm>
              <a:off x="76200" y="152400"/>
              <a:ext cx="8991600" cy="0"/>
            </a:xfrm>
            <a:prstGeom prst="line">
              <a:avLst/>
            </a:prstGeom>
            <a:noFill/>
            <a:ln w="25400">
              <a:solidFill>
                <a:srgbClr val="0066F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Прямая соединительная линия 18"/>
            <p:cNvCxnSpPr>
              <a:cxnSpLocks noChangeShapeType="1"/>
            </p:cNvCxnSpPr>
            <p:nvPr/>
          </p:nvCxnSpPr>
          <p:spPr bwMode="auto">
            <a:xfrm>
              <a:off x="0" y="6705600"/>
              <a:ext cx="8991600" cy="0"/>
            </a:xfrm>
            <a:prstGeom prst="line">
              <a:avLst/>
            </a:prstGeom>
            <a:noFill/>
            <a:ln w="25400">
              <a:solidFill>
                <a:srgbClr val="0066F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Прямая соединительная линия 19"/>
            <p:cNvCxnSpPr>
              <a:cxnSpLocks noChangeShapeType="1"/>
            </p:cNvCxnSpPr>
            <p:nvPr/>
          </p:nvCxnSpPr>
          <p:spPr bwMode="auto">
            <a:xfrm rot="5400000">
              <a:off x="-3200400" y="3429000"/>
              <a:ext cx="6705600" cy="0"/>
            </a:xfrm>
            <a:prstGeom prst="line">
              <a:avLst/>
            </a:prstGeom>
            <a:noFill/>
            <a:ln w="25400">
              <a:solidFill>
                <a:srgbClr val="0066F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Прямая соединительная линия 20"/>
            <p:cNvCxnSpPr>
              <a:cxnSpLocks noChangeShapeType="1"/>
            </p:cNvCxnSpPr>
            <p:nvPr/>
          </p:nvCxnSpPr>
          <p:spPr bwMode="auto">
            <a:xfrm rot="5400000">
              <a:off x="5638800" y="3429000"/>
              <a:ext cx="6705600" cy="0"/>
            </a:xfrm>
            <a:prstGeom prst="line">
              <a:avLst/>
            </a:prstGeom>
            <a:noFill/>
            <a:ln w="25400">
              <a:solidFill>
                <a:srgbClr val="0066F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026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6172200" y="5791200"/>
            <a:ext cx="2032000" cy="369888"/>
          </a:xfrm>
          <a:prstGeom prst="rect">
            <a:avLst/>
          </a:prstGeom>
        </p:spPr>
        <p:txBody>
          <a:bodyPr wrap="none">
            <a:spAutoFit/>
          </a:bodyPr>
          <a:lstStyle/>
          <a:p>
            <a:pPr>
              <a:defRPr/>
            </a:pPr>
            <a:r>
              <a:rPr lang="en-US" dirty="0">
                <a:effectLst>
                  <a:outerShdw blurRad="38100" dist="38100" dir="2700000" algn="tl">
                    <a:srgbClr val="000000">
                      <a:alpha val="43137"/>
                    </a:srgbClr>
                  </a:outerShdw>
                </a:effectLst>
                <a:ea typeface="ＭＳ Ｐゴシック" pitchFamily="-112" charset="-128"/>
                <a:cs typeface="ＭＳ Ｐゴシック"/>
              </a:rPr>
              <a:t>(magnification -4) </a:t>
            </a:r>
            <a:endParaRPr lang="en-US" dirty="0">
              <a:latin typeface="Arial" pitchFamily="34" charset="0"/>
              <a:ea typeface="ＭＳ Ｐゴシック"/>
              <a:cs typeface="ＭＳ Ｐゴシック"/>
            </a:endParaRPr>
          </a:p>
        </p:txBody>
      </p:sp>
      <p:sp>
        <p:nvSpPr>
          <p:cNvPr id="27652" name="Прямоугольник 8"/>
          <p:cNvSpPr>
            <a:spLocks noChangeArrowheads="1"/>
          </p:cNvSpPr>
          <p:nvPr/>
        </p:nvSpPr>
        <p:spPr bwMode="auto">
          <a:xfrm>
            <a:off x="3962400" y="6172200"/>
            <a:ext cx="891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8600" indent="-228600"/>
            <a:r>
              <a:rPr lang="en-US" sz="1200"/>
              <a:t>A.V. Kantsyrev et al., TWAC-ITEP PROTON MICROSCOPY FACILITY; </a:t>
            </a:r>
          </a:p>
          <a:p>
            <a:pPr marL="228600" indent="-228600"/>
            <a:r>
              <a:rPr lang="en-US" sz="1200"/>
              <a:t>Instruments and Experimental Techniques, In print ,2014 </a:t>
            </a:r>
          </a:p>
        </p:txBody>
      </p:sp>
      <p:sp>
        <p:nvSpPr>
          <p:cNvPr id="27653" name="Rectangle 7"/>
          <p:cNvSpPr>
            <a:spLocks noChangeArrowheads="1"/>
          </p:cNvSpPr>
          <p:nvPr/>
        </p:nvSpPr>
        <p:spPr bwMode="auto">
          <a:xfrm>
            <a:off x="7010400" y="457200"/>
            <a:ext cx="21336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a:solidFill>
                  <a:srgbClr val="6600FF"/>
                </a:solidFill>
              </a:rPr>
              <a:t>Field of view – 20 mm</a:t>
            </a:r>
          </a:p>
          <a:p>
            <a:r>
              <a:rPr lang="en-US" sz="1400" b="1">
                <a:solidFill>
                  <a:srgbClr val="6600FF"/>
                </a:solidFill>
              </a:rPr>
              <a:t>Spat. Res   -  60 µm </a:t>
            </a:r>
          </a:p>
        </p:txBody>
      </p:sp>
    </p:spTree>
    <p:extLst>
      <p:ext uri="{BB962C8B-B14F-4D97-AF65-F5344CB8AC3E}">
        <p14:creationId xmlns:p14="http://schemas.microsoft.com/office/powerpoint/2010/main" val="863659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Прямоугольник 4"/>
          <p:cNvSpPr>
            <a:spLocks noChangeArrowheads="1"/>
          </p:cNvSpPr>
          <p:nvPr/>
        </p:nvSpPr>
        <p:spPr bwMode="auto">
          <a:xfrm>
            <a:off x="1447800" y="3675201"/>
            <a:ext cx="806767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457200"/>
            <a:r>
              <a:rPr lang="en-US" sz="2400" b="1" dirty="0">
                <a:solidFill>
                  <a:srgbClr val="000000"/>
                </a:solidFill>
                <a:latin typeface="Arial"/>
                <a:ea typeface="ＭＳ Ｐゴシック" charset="0"/>
                <a:cs typeface="Arial"/>
              </a:rPr>
              <a:t>P</a:t>
            </a:r>
            <a:r>
              <a:rPr lang="en-US" sz="2400" b="1" dirty="0" smtClean="0">
                <a:solidFill>
                  <a:srgbClr val="000000"/>
                </a:solidFill>
                <a:latin typeface="Arial"/>
                <a:ea typeface="ＭＳ Ｐゴシック" charset="0"/>
                <a:cs typeface="Arial"/>
              </a:rPr>
              <a:t>arameters:</a:t>
            </a:r>
          </a:p>
          <a:p>
            <a:pPr algn="just" defTabSz="457200"/>
            <a:r>
              <a:rPr lang="en-US" sz="2000" dirty="0" smtClean="0">
                <a:solidFill>
                  <a:srgbClr val="000000"/>
                </a:solidFill>
                <a:latin typeface="Arial"/>
                <a:ea typeface="ＭＳ Ｐゴシック" charset="0"/>
                <a:cs typeface="Arial"/>
              </a:rPr>
              <a:t>Proton beam energy</a:t>
            </a:r>
            <a:r>
              <a:rPr lang="ru-RU" sz="2000" dirty="0" smtClean="0">
                <a:solidFill>
                  <a:srgbClr val="000000"/>
                </a:solidFill>
                <a:latin typeface="Arial"/>
                <a:ea typeface="ＭＳ Ｐゴシック" charset="0"/>
                <a:cs typeface="Arial"/>
              </a:rPr>
              <a:t> – </a:t>
            </a:r>
            <a:r>
              <a:rPr lang="en-US" sz="2000" dirty="0" smtClean="0">
                <a:solidFill>
                  <a:srgbClr val="000000"/>
                </a:solidFill>
                <a:latin typeface="Arial"/>
                <a:ea typeface="ＭＳ Ｐゴシック" charset="0"/>
                <a:cs typeface="Arial"/>
              </a:rPr>
              <a:t>   </a:t>
            </a:r>
            <a:r>
              <a:rPr lang="ru-RU" sz="2000" dirty="0" smtClean="0">
                <a:solidFill>
                  <a:srgbClr val="000000"/>
                </a:solidFill>
                <a:latin typeface="Arial"/>
                <a:ea typeface="ＭＳ Ｐゴシック" charset="0"/>
                <a:cs typeface="Arial"/>
              </a:rPr>
              <a:t>800 </a:t>
            </a:r>
            <a:r>
              <a:rPr lang="en-US" sz="2000" dirty="0" smtClean="0">
                <a:solidFill>
                  <a:srgbClr val="000000"/>
                </a:solidFill>
                <a:latin typeface="Arial"/>
                <a:ea typeface="ＭＳ Ｐゴシック" charset="0"/>
                <a:cs typeface="Arial"/>
              </a:rPr>
              <a:t>MeV</a:t>
            </a:r>
          </a:p>
          <a:p>
            <a:pPr algn="just" defTabSz="457200"/>
            <a:r>
              <a:rPr lang="en-US" sz="2000" dirty="0" smtClean="0">
                <a:solidFill>
                  <a:srgbClr val="000000"/>
                </a:solidFill>
                <a:latin typeface="Arial"/>
                <a:ea typeface="ＭＳ Ｐゴシック" charset="0"/>
                <a:cs typeface="Arial"/>
              </a:rPr>
              <a:t>Target areal density </a:t>
            </a:r>
            <a:r>
              <a:rPr lang="ru-RU" sz="2000" dirty="0" smtClean="0">
                <a:solidFill>
                  <a:srgbClr val="000000"/>
                </a:solidFill>
                <a:latin typeface="Arial"/>
                <a:ea typeface="ＭＳ Ｐゴシック" charset="0"/>
                <a:cs typeface="Arial"/>
              </a:rPr>
              <a:t> –</a:t>
            </a:r>
            <a:r>
              <a:rPr lang="en-US" sz="2000" dirty="0" smtClean="0">
                <a:solidFill>
                  <a:srgbClr val="000000"/>
                </a:solidFill>
                <a:latin typeface="Arial"/>
                <a:ea typeface="ＭＳ Ｐゴシック" charset="0"/>
                <a:cs typeface="Arial"/>
              </a:rPr>
              <a:t>   </a:t>
            </a:r>
            <a:r>
              <a:rPr lang="ru-RU" sz="2000" dirty="0" smtClean="0">
                <a:solidFill>
                  <a:srgbClr val="000000"/>
                </a:solidFill>
                <a:latin typeface="Arial"/>
                <a:ea typeface="ＭＳ Ｐゴシック" charset="0"/>
                <a:cs typeface="Arial"/>
              </a:rPr>
              <a:t> </a:t>
            </a:r>
            <a:r>
              <a:rPr lang="en-US" sz="2000" dirty="0" smtClean="0">
                <a:solidFill>
                  <a:srgbClr val="000000"/>
                </a:solidFill>
                <a:latin typeface="Arial"/>
                <a:ea typeface="ＭＳ Ｐゴシック" charset="0"/>
                <a:cs typeface="Arial"/>
              </a:rPr>
              <a:t>up to </a:t>
            </a:r>
            <a:r>
              <a:rPr lang="ru-RU" sz="2000" dirty="0" smtClean="0">
                <a:solidFill>
                  <a:srgbClr val="000000"/>
                </a:solidFill>
                <a:latin typeface="Arial"/>
                <a:ea typeface="ＭＳ Ｐゴシック" charset="0"/>
                <a:cs typeface="Arial"/>
              </a:rPr>
              <a:t>20 </a:t>
            </a:r>
            <a:r>
              <a:rPr lang="en-US" sz="2000" dirty="0" smtClean="0">
                <a:solidFill>
                  <a:srgbClr val="000000"/>
                </a:solidFill>
                <a:latin typeface="Arial"/>
                <a:ea typeface="ＭＳ Ｐゴシック" charset="0"/>
                <a:cs typeface="Arial"/>
              </a:rPr>
              <a:t>g/cm</a:t>
            </a:r>
            <a:r>
              <a:rPr lang="en-US" sz="2000" baseline="30000" dirty="0" smtClean="0">
                <a:solidFill>
                  <a:srgbClr val="000000"/>
                </a:solidFill>
                <a:latin typeface="Arial"/>
                <a:ea typeface="ＭＳ Ｐゴシック" charset="0"/>
                <a:cs typeface="Arial"/>
              </a:rPr>
              <a:t>2</a:t>
            </a:r>
            <a:r>
              <a:rPr lang="ru-RU" sz="2000" dirty="0" smtClean="0">
                <a:solidFill>
                  <a:srgbClr val="000000"/>
                </a:solidFill>
                <a:latin typeface="Arial"/>
                <a:ea typeface="ＭＳ Ｐゴシック" charset="0"/>
                <a:cs typeface="Arial"/>
              </a:rPr>
              <a:t> </a:t>
            </a:r>
            <a:endParaRPr lang="en-US" sz="2000" dirty="0" smtClean="0">
              <a:solidFill>
                <a:srgbClr val="000000"/>
              </a:solidFill>
              <a:latin typeface="Arial"/>
              <a:ea typeface="ＭＳ Ｐゴシック" charset="0"/>
              <a:cs typeface="Arial"/>
            </a:endParaRPr>
          </a:p>
          <a:p>
            <a:pPr algn="just" defTabSz="457200"/>
            <a:r>
              <a:rPr lang="en-US" sz="2000" dirty="0" smtClean="0">
                <a:solidFill>
                  <a:srgbClr val="000000"/>
                </a:solidFill>
                <a:latin typeface="Arial"/>
                <a:ea typeface="ＭＳ Ｐゴシック" charset="0"/>
                <a:cs typeface="Arial"/>
              </a:rPr>
              <a:t>Magnification          </a:t>
            </a:r>
            <a:r>
              <a:rPr lang="ru-RU" sz="2000" dirty="0" smtClean="0">
                <a:solidFill>
                  <a:srgbClr val="000000"/>
                </a:solidFill>
                <a:latin typeface="Arial"/>
                <a:ea typeface="ＭＳ Ｐゴシック" charset="0"/>
                <a:cs typeface="Arial"/>
              </a:rPr>
              <a:t>–</a:t>
            </a:r>
            <a:r>
              <a:rPr lang="en-US" sz="2000" dirty="0" smtClean="0">
                <a:solidFill>
                  <a:srgbClr val="000000"/>
                </a:solidFill>
                <a:latin typeface="Arial"/>
                <a:ea typeface="ＭＳ Ｐゴシック" charset="0"/>
                <a:cs typeface="Arial"/>
              </a:rPr>
              <a:t>     4 </a:t>
            </a:r>
          </a:p>
          <a:p>
            <a:pPr algn="just" defTabSz="457200"/>
            <a:r>
              <a:rPr lang="en-US" sz="2000" dirty="0" smtClean="0">
                <a:solidFill>
                  <a:srgbClr val="000000"/>
                </a:solidFill>
                <a:latin typeface="Arial"/>
                <a:ea typeface="ＭＳ Ｐゴシック" charset="0"/>
                <a:cs typeface="Arial"/>
              </a:rPr>
              <a:t>Spatial resolution      </a:t>
            </a:r>
            <a:r>
              <a:rPr lang="ru-RU" sz="2000" dirty="0" smtClean="0">
                <a:solidFill>
                  <a:srgbClr val="000000"/>
                </a:solidFill>
                <a:latin typeface="Arial"/>
                <a:ea typeface="ＭＳ Ｐゴシック" charset="0"/>
                <a:cs typeface="Arial"/>
              </a:rPr>
              <a:t>–</a:t>
            </a:r>
            <a:r>
              <a:rPr lang="en-US" sz="2000" dirty="0" smtClean="0">
                <a:solidFill>
                  <a:srgbClr val="000000"/>
                </a:solidFill>
                <a:latin typeface="Arial"/>
                <a:ea typeface="ＭＳ Ｐゴシック" charset="0"/>
                <a:cs typeface="Arial"/>
              </a:rPr>
              <a:t>   </a:t>
            </a:r>
            <a:r>
              <a:rPr lang="en-US" sz="2000" b="1" dirty="0" smtClean="0">
                <a:solidFill>
                  <a:srgbClr val="000000"/>
                </a:solidFill>
                <a:latin typeface="Arial"/>
                <a:ea typeface="ＭＳ Ｐゴシック" charset="0"/>
                <a:cs typeface="Arial"/>
              </a:rPr>
              <a:t>60 µm   </a:t>
            </a:r>
            <a:r>
              <a:rPr lang="en-US" sz="2000" dirty="0" smtClean="0">
                <a:solidFill>
                  <a:srgbClr val="000000"/>
                </a:solidFill>
                <a:latin typeface="Arial"/>
                <a:ea typeface="ＭＳ Ｐゴシック" charset="0"/>
                <a:cs typeface="Arial"/>
              </a:rPr>
              <a:t>(area density 0.46 g/cm</a:t>
            </a:r>
            <a:r>
              <a:rPr lang="en-US" sz="2000" baseline="30000" dirty="0" smtClean="0">
                <a:solidFill>
                  <a:srgbClr val="000000"/>
                </a:solidFill>
                <a:latin typeface="Arial"/>
                <a:ea typeface="ＭＳ Ｐゴシック" charset="0"/>
                <a:cs typeface="Arial"/>
              </a:rPr>
              <a:t>2</a:t>
            </a:r>
            <a:r>
              <a:rPr lang="en-US" sz="2000" dirty="0" smtClean="0">
                <a:solidFill>
                  <a:srgbClr val="000000"/>
                </a:solidFill>
                <a:latin typeface="Arial"/>
                <a:ea typeface="ＭＳ Ｐゴシック" charset="0"/>
                <a:cs typeface="Arial"/>
              </a:rPr>
              <a:t>)</a:t>
            </a:r>
          </a:p>
          <a:p>
            <a:pPr algn="just" defTabSz="457200"/>
            <a:r>
              <a:rPr lang="en-US" sz="2000" dirty="0" smtClean="0">
                <a:solidFill>
                  <a:srgbClr val="000000"/>
                </a:solidFill>
                <a:latin typeface="Arial"/>
                <a:ea typeface="ＭＳ Ｐゴシック" charset="0"/>
                <a:cs typeface="Arial"/>
              </a:rPr>
              <a:t>                                       115 µm (area density 17 g/cm</a:t>
            </a:r>
            <a:r>
              <a:rPr lang="en-US" sz="2000" baseline="30000" dirty="0" smtClean="0">
                <a:solidFill>
                  <a:srgbClr val="000000"/>
                </a:solidFill>
                <a:latin typeface="Arial"/>
                <a:ea typeface="ＭＳ Ｐゴシック" charset="0"/>
                <a:cs typeface="Arial"/>
              </a:rPr>
              <a:t>2</a:t>
            </a:r>
            <a:r>
              <a:rPr lang="en-US" sz="2000" dirty="0" smtClean="0">
                <a:solidFill>
                  <a:srgbClr val="000000"/>
                </a:solidFill>
                <a:latin typeface="Arial"/>
                <a:ea typeface="ＭＳ Ｐゴシック" charset="0"/>
                <a:cs typeface="Arial"/>
              </a:rPr>
              <a:t>)</a:t>
            </a:r>
            <a:endParaRPr lang="ru-RU" sz="2000" dirty="0" smtClean="0">
              <a:solidFill>
                <a:srgbClr val="000000"/>
              </a:solidFill>
              <a:latin typeface="Arial"/>
              <a:ea typeface="ＭＳ Ｐゴシック" charset="0"/>
              <a:cs typeface="Arial"/>
            </a:endParaRPr>
          </a:p>
          <a:p>
            <a:pPr algn="just" defTabSz="457200"/>
            <a:r>
              <a:rPr lang="en-US" sz="2000" dirty="0" smtClean="0">
                <a:solidFill>
                  <a:srgbClr val="000000"/>
                </a:solidFill>
                <a:latin typeface="Arial"/>
                <a:ea typeface="ＭＳ Ｐゴシック" charset="0"/>
                <a:cs typeface="Arial"/>
              </a:rPr>
              <a:t>Density resolution     </a:t>
            </a:r>
            <a:r>
              <a:rPr lang="ru-RU" sz="2000" dirty="0" smtClean="0">
                <a:solidFill>
                  <a:srgbClr val="000000"/>
                </a:solidFill>
                <a:latin typeface="Arial"/>
                <a:ea typeface="ＭＳ Ｐゴシック" charset="0"/>
                <a:cs typeface="Arial"/>
              </a:rPr>
              <a:t>–</a:t>
            </a:r>
            <a:r>
              <a:rPr lang="en-US" sz="2000" dirty="0" smtClean="0">
                <a:solidFill>
                  <a:srgbClr val="000000"/>
                </a:solidFill>
                <a:latin typeface="Arial"/>
                <a:ea typeface="ＭＳ Ｐゴシック" charset="0"/>
                <a:cs typeface="Arial"/>
              </a:rPr>
              <a:t>   up to </a:t>
            </a:r>
            <a:r>
              <a:rPr lang="ru-RU" sz="2000" dirty="0" smtClean="0">
                <a:solidFill>
                  <a:srgbClr val="000000"/>
                </a:solidFill>
                <a:latin typeface="Arial"/>
                <a:ea typeface="ＭＳ Ｐゴシック" charset="0"/>
                <a:cs typeface="Arial"/>
              </a:rPr>
              <a:t> </a:t>
            </a:r>
            <a:r>
              <a:rPr lang="en-US" sz="2000" dirty="0" smtClean="0">
                <a:solidFill>
                  <a:srgbClr val="000000"/>
                </a:solidFill>
                <a:latin typeface="Arial"/>
                <a:ea typeface="ＭＳ Ｐゴシック" charset="0"/>
                <a:cs typeface="Arial"/>
              </a:rPr>
              <a:t>5%</a:t>
            </a:r>
          </a:p>
          <a:p>
            <a:pPr algn="just" defTabSz="457200"/>
            <a:r>
              <a:rPr lang="en-US" sz="2000" dirty="0" smtClean="0">
                <a:solidFill>
                  <a:srgbClr val="000000"/>
                </a:solidFill>
                <a:latin typeface="Arial"/>
                <a:ea typeface="ＭＳ Ｐゴシック" charset="0"/>
                <a:cs typeface="Arial"/>
              </a:rPr>
              <a:t>Temporal resolution   –  47 ns</a:t>
            </a:r>
          </a:p>
          <a:p>
            <a:pPr algn="just" defTabSz="457200"/>
            <a:r>
              <a:rPr lang="en-US" sz="2000" dirty="0" smtClean="0">
                <a:solidFill>
                  <a:srgbClr val="000000"/>
                </a:solidFill>
                <a:latin typeface="Arial"/>
                <a:ea typeface="ＭＳ Ｐゴシック" charset="0"/>
                <a:cs typeface="Arial"/>
              </a:rPr>
              <a:t>Field of view              – 20 mm</a:t>
            </a:r>
            <a:endParaRPr lang="ru-RU" sz="2000" dirty="0" smtClean="0">
              <a:solidFill>
                <a:srgbClr val="000000"/>
              </a:solidFill>
              <a:latin typeface="Arial"/>
              <a:ea typeface="ＭＳ Ｐゴシック" charset="0"/>
              <a:cs typeface="Arial"/>
            </a:endParaRPr>
          </a:p>
          <a:p>
            <a:pPr algn="just" defTabSz="457200"/>
            <a:r>
              <a:rPr lang="ru-RU" sz="1600" dirty="0" smtClean="0">
                <a:solidFill>
                  <a:srgbClr val="000000"/>
                </a:solidFill>
                <a:latin typeface="Times New Roman" charset="0"/>
                <a:ea typeface="ＭＳ Ｐゴシック" charset="0"/>
              </a:rPr>
              <a:t> </a:t>
            </a:r>
          </a:p>
        </p:txBody>
      </p:sp>
      <p:pic>
        <p:nvPicPr>
          <p:cNvPr id="10244" name="Рисунок 4" descr="MicroscopeITEP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6324600" cy="314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p:cNvSpPr>
            <a:spLocks noChangeArrowheads="1"/>
          </p:cNvSpPr>
          <p:nvPr/>
        </p:nvSpPr>
        <p:spPr bwMode="auto">
          <a:xfrm>
            <a:off x="2209800" y="12700"/>
            <a:ext cx="5926622" cy="461665"/>
          </a:xfrm>
          <a:prstGeom prst="rect">
            <a:avLst/>
          </a:prstGeom>
          <a:noFill/>
          <a:ln w="9525">
            <a:noFill/>
            <a:miter lim="800000"/>
            <a:headEnd/>
            <a:tailEnd/>
          </a:ln>
        </p:spPr>
        <p:txBody>
          <a:bodyPr wrap="none">
            <a:spAutoFit/>
          </a:bodyPr>
          <a:lstStyle/>
          <a:p>
            <a:pPr defTabSz="457200">
              <a:defRPr/>
            </a:pPr>
            <a:r>
              <a:rPr lang="en-US" sz="2400" b="1" dirty="0">
                <a:solidFill>
                  <a:srgbClr val="000000"/>
                </a:solidFill>
                <a:effectLst>
                  <a:outerShdw blurRad="38100" dist="38100" dir="2700000" algn="tl">
                    <a:srgbClr val="DDDDDD"/>
                  </a:outerShdw>
                </a:effectLst>
                <a:latin typeface="Times New Roman"/>
              </a:rPr>
              <a:t>PUMA Proton </a:t>
            </a:r>
            <a:r>
              <a:rPr lang="en-US" sz="2400" b="1" dirty="0" smtClean="0">
                <a:solidFill>
                  <a:srgbClr val="000000"/>
                </a:solidFill>
                <a:effectLst>
                  <a:outerShdw blurRad="38100" dist="38100" dir="2700000" algn="tl">
                    <a:srgbClr val="DDDDDD"/>
                  </a:outerShdw>
                </a:effectLst>
                <a:latin typeface="Times New Roman"/>
              </a:rPr>
              <a:t>Microscope at ITEP (Russia) </a:t>
            </a:r>
            <a:endParaRPr lang="en-US" sz="2400" b="1" dirty="0">
              <a:solidFill>
                <a:srgbClr val="000000"/>
              </a:solidFill>
              <a:effectLst>
                <a:outerShdw blurRad="38100" dist="38100" dir="2700000" algn="tl">
                  <a:srgbClr val="DDDDDD"/>
                </a:outerShdw>
              </a:effectLst>
              <a:latin typeface="Times New Roman"/>
            </a:endParaRPr>
          </a:p>
        </p:txBody>
      </p:sp>
    </p:spTree>
    <p:extLst>
      <p:ext uri="{BB962C8B-B14F-4D97-AF65-F5344CB8AC3E}">
        <p14:creationId xmlns:p14="http://schemas.microsoft.com/office/powerpoint/2010/main" val="3571771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Группа 16"/>
          <p:cNvGrpSpPr>
            <a:grpSpLocks/>
          </p:cNvGrpSpPr>
          <p:nvPr/>
        </p:nvGrpSpPr>
        <p:grpSpPr bwMode="auto">
          <a:xfrm>
            <a:off x="0" y="76200"/>
            <a:ext cx="9067800" cy="6705600"/>
            <a:chOff x="0" y="76200"/>
            <a:chExt cx="9067800" cy="6705600"/>
          </a:xfrm>
        </p:grpSpPr>
        <p:cxnSp>
          <p:nvCxnSpPr>
            <p:cNvPr id="18" name="Прямая соединительная линия 17"/>
            <p:cNvCxnSpPr>
              <a:cxnSpLocks noChangeShapeType="1"/>
            </p:cNvCxnSpPr>
            <p:nvPr/>
          </p:nvCxnSpPr>
          <p:spPr bwMode="auto">
            <a:xfrm>
              <a:off x="76200" y="152400"/>
              <a:ext cx="8991600" cy="0"/>
            </a:xfrm>
            <a:prstGeom prst="line">
              <a:avLst/>
            </a:prstGeom>
            <a:noFill/>
            <a:ln w="25400">
              <a:solidFill>
                <a:srgbClr val="0066F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9" name="Прямая соединительная линия 18"/>
            <p:cNvCxnSpPr>
              <a:cxnSpLocks noChangeShapeType="1"/>
            </p:cNvCxnSpPr>
            <p:nvPr/>
          </p:nvCxnSpPr>
          <p:spPr bwMode="auto">
            <a:xfrm>
              <a:off x="0" y="6705600"/>
              <a:ext cx="8991600" cy="0"/>
            </a:xfrm>
            <a:prstGeom prst="line">
              <a:avLst/>
            </a:prstGeom>
            <a:noFill/>
            <a:ln w="25400">
              <a:solidFill>
                <a:srgbClr val="0066F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Прямая соединительная линия 19"/>
            <p:cNvCxnSpPr>
              <a:cxnSpLocks noChangeShapeType="1"/>
            </p:cNvCxnSpPr>
            <p:nvPr/>
          </p:nvCxnSpPr>
          <p:spPr bwMode="auto">
            <a:xfrm rot="5400000">
              <a:off x="-3200400" y="3429000"/>
              <a:ext cx="6705600" cy="0"/>
            </a:xfrm>
            <a:prstGeom prst="line">
              <a:avLst/>
            </a:prstGeom>
            <a:noFill/>
            <a:ln w="25400">
              <a:solidFill>
                <a:srgbClr val="0066F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Прямая соединительная линия 20"/>
            <p:cNvCxnSpPr>
              <a:cxnSpLocks noChangeShapeType="1"/>
            </p:cNvCxnSpPr>
            <p:nvPr/>
          </p:nvCxnSpPr>
          <p:spPr bwMode="auto">
            <a:xfrm rot="5400000">
              <a:off x="5638800" y="3429000"/>
              <a:ext cx="6705600" cy="0"/>
            </a:xfrm>
            <a:prstGeom prst="line">
              <a:avLst/>
            </a:prstGeom>
            <a:noFill/>
            <a:ln w="25400">
              <a:solidFill>
                <a:srgbClr val="0066F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9640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owerpoint-template_r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70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4352</TotalTime>
  <Words>2161</Words>
  <Application>Microsoft Office PowerPoint</Application>
  <PresentationFormat>Экран (4:3)</PresentationFormat>
  <Paragraphs>189</Paragraphs>
  <Slides>25</Slides>
  <Notes>14</Notes>
  <HiddenSlides>0</HiddenSlides>
  <MMClips>1</MMClips>
  <ScaleCrop>false</ScaleCrop>
  <HeadingPairs>
    <vt:vector size="6" baseType="variant">
      <vt:variant>
        <vt:lpstr>Тема</vt:lpstr>
      </vt:variant>
      <vt:variant>
        <vt:i4>10</vt:i4>
      </vt:variant>
      <vt:variant>
        <vt:lpstr>Связи</vt:lpstr>
      </vt:variant>
      <vt:variant>
        <vt:i4>1</vt:i4>
      </vt:variant>
      <vt:variant>
        <vt:lpstr>Заголовки слайдов</vt:lpstr>
      </vt:variant>
      <vt:variant>
        <vt:i4>25</vt:i4>
      </vt:variant>
    </vt:vector>
  </HeadingPairs>
  <TitlesOfParts>
    <vt:vector size="36" baseType="lpstr">
      <vt:lpstr>2_Оформление по умолчанию</vt:lpstr>
      <vt:lpstr>4_Оформление по умолчанию</vt:lpstr>
      <vt:lpstr>powerpoint-template_r4</vt:lpstr>
      <vt:lpstr>Оформление по умолчанию</vt:lpstr>
      <vt:lpstr>5_Оформление по умолчанию</vt:lpstr>
      <vt:lpstr>6_Оформление по умолчанию</vt:lpstr>
      <vt:lpstr>7_Оформление по умолчанию</vt:lpstr>
      <vt:lpstr>8_Оформление по умолчанию</vt:lpstr>
      <vt:lpstr>Default Design</vt:lpstr>
      <vt:lpstr>9_Оформление по умолчанию</vt:lpstr>
      <vt:lpstr>\???</vt:lpstr>
      <vt:lpstr> Proton radiography for stereotactic  particle radiosurgery .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Alexey Kantsyrev</dc:creator>
  <cp:lastModifiedBy>Ежов В Ф</cp:lastModifiedBy>
  <cp:revision>131</cp:revision>
  <cp:lastPrinted>2014-09-16T13:31:20Z</cp:lastPrinted>
  <dcterms:created xsi:type="dcterms:W3CDTF">2014-07-21T18:07:58Z</dcterms:created>
  <dcterms:modified xsi:type="dcterms:W3CDTF">2015-10-06T13:45:02Z</dcterms:modified>
</cp:coreProperties>
</file>