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6"/>
  </p:notesMasterIdLst>
  <p:sldIdLst>
    <p:sldId id="272" r:id="rId2"/>
    <p:sldId id="271" r:id="rId3"/>
    <p:sldId id="301" r:id="rId4"/>
    <p:sldId id="302" r:id="rId5"/>
    <p:sldId id="257" r:id="rId6"/>
    <p:sldId id="297" r:id="rId7"/>
    <p:sldId id="298" r:id="rId8"/>
    <p:sldId id="305" r:id="rId9"/>
    <p:sldId id="261" r:id="rId10"/>
    <p:sldId id="258" r:id="rId11"/>
    <p:sldId id="256" r:id="rId12"/>
    <p:sldId id="264" r:id="rId13"/>
    <p:sldId id="300" r:id="rId14"/>
    <p:sldId id="265" r:id="rId15"/>
    <p:sldId id="266" r:id="rId16"/>
    <p:sldId id="282" r:id="rId17"/>
    <p:sldId id="284" r:id="rId18"/>
    <p:sldId id="299" r:id="rId19"/>
    <p:sldId id="304" r:id="rId20"/>
    <p:sldId id="260" r:id="rId21"/>
    <p:sldId id="285" r:id="rId22"/>
    <p:sldId id="293" r:id="rId23"/>
    <p:sldId id="286" r:id="rId24"/>
    <p:sldId id="296" r:id="rId25"/>
    <p:sldId id="273" r:id="rId26"/>
    <p:sldId id="295" r:id="rId27"/>
    <p:sldId id="294" r:id="rId28"/>
    <p:sldId id="267" r:id="rId29"/>
    <p:sldId id="287" r:id="rId30"/>
    <p:sldId id="274" r:id="rId31"/>
    <p:sldId id="275" r:id="rId32"/>
    <p:sldId id="276" r:id="rId33"/>
    <p:sldId id="277" r:id="rId34"/>
    <p:sldId id="278" r:id="rId35"/>
    <p:sldId id="279" r:id="rId36"/>
    <p:sldId id="289" r:id="rId37"/>
    <p:sldId id="290" r:id="rId38"/>
    <p:sldId id="291" r:id="rId39"/>
    <p:sldId id="292" r:id="rId40"/>
    <p:sldId id="269" r:id="rId41"/>
    <p:sldId id="288" r:id="rId42"/>
    <p:sldId id="268" r:id="rId43"/>
    <p:sldId id="303" r:id="rId44"/>
    <p:sldId id="281" r:id="rId4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0"/>
    <p:restoredTop sz="94643"/>
  </p:normalViewPr>
  <p:slideViewPr>
    <p:cSldViewPr snapToGrid="0" snapToObjects="1">
      <p:cViewPr>
        <p:scale>
          <a:sx n="100" d="100"/>
          <a:sy n="100" d="100"/>
        </p:scale>
        <p:origin x="616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935A-34B0-8B47-835D-FE756989915E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E03CE-BB6D-304B-B3C9-D48F20E48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E03CE-BB6D-304B-B3C9-D48F20E4817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45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0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6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5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5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1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8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9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4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3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1FF9-7AE5-4046-BF8A-5FEAFD291DCF}" type="datetimeFigureOut">
              <a:rPr lang="ru-RU" smtClean="0"/>
              <a:t>04.10.15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58CF-6A47-F140-81C6-2FC26E860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ant.ru/products/ipo/prime/doc/70278972/#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" y="3098800"/>
            <a:ext cx="867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«ЯДЕРНАЯ МЕДИЦИНА» В РОССИИ: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ОРГАНИЗАЦИОННЫЕ ПРОБЛЕМЫ И ПУТИ ИХ РЕШЕНИЯ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7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РАБОЧАЯ ГРУППА «ЯДЕРНАЯ МЕДИЦИНА» </a:t>
            </a:r>
          </a:p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НАУЧНОГО СОВЕТА МИНЗДРАВА РОССИИ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В СОСТАВЕ НАУЧНОЙ ПЛАТФОРМЫ МЕДИЦИНСКОЙ НАУКИ «ОНКОЛОГИЯ»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ФГБУ «НМИРЦ» Минздрава России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8823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Курашвили Ю.Б., Секретарь рабочей группы ЯМ</a:t>
            </a:r>
          </a:p>
          <a:p>
            <a:pPr algn="ctr">
              <a:lnSpc>
                <a:spcPct val="150000"/>
              </a:lnSpc>
            </a:pP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Каприн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А.Д., Руководитель рабочей группы ЯМ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" y="6253202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06 ОКТЯБРЯ 2015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ответ Васильева о платформе Радиология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3786" cy="6858000"/>
          </a:xfrm>
          <a:prstGeom prst="rect">
            <a:avLst/>
          </a:prstGeom>
        </p:spPr>
      </p:pic>
      <p:pic>
        <p:nvPicPr>
          <p:cNvPr id="3" name="Изображение 2" descr="ответ Васильева о платформе Радиология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4" y="0"/>
            <a:ext cx="4163786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299200" y="952500"/>
            <a:ext cx="11430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60400" y="2882900"/>
            <a:ext cx="25654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6100" y="4635500"/>
            <a:ext cx="0" cy="647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Научный Совет_Скворцова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b="65926"/>
          <a:stretch/>
        </p:blipFill>
        <p:spPr>
          <a:xfrm>
            <a:off x="63500" y="0"/>
            <a:ext cx="4543136" cy="2336800"/>
          </a:xfrm>
          <a:prstGeom prst="rect">
            <a:avLst/>
          </a:prstGeom>
        </p:spPr>
      </p:pic>
      <p:pic>
        <p:nvPicPr>
          <p:cNvPr id="5" name="Изображение 4" descr="Научный Совет_Скворцова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b="81111"/>
          <a:stretch/>
        </p:blipFill>
        <p:spPr>
          <a:xfrm>
            <a:off x="1016000" y="5187416"/>
            <a:ext cx="5753349" cy="1625600"/>
          </a:xfrm>
          <a:prstGeom prst="rect">
            <a:avLst/>
          </a:prstGeom>
        </p:spPr>
      </p:pic>
      <p:pic>
        <p:nvPicPr>
          <p:cNvPr id="6" name="Изображение 5" descr="Научный Совет_Скворцова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0556" b="10000"/>
          <a:stretch/>
        </p:blipFill>
        <p:spPr>
          <a:xfrm>
            <a:off x="1016000" y="2540000"/>
            <a:ext cx="6070600" cy="26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07843"/>
            <a:ext cx="84963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ЦЕЛЬ: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ликвидировать отставание Российской медицины в сфере использования передовых высокоэффективных технологий ядерной медицины (радиационной медицины), улучшить качество диагностики и лечения больных онкологическими и другими социально значимыми заболеваниями.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30686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 с решением Научного Совета МЗ от 26 ноября 2014 (протокол №5)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определены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согласованы с МЗ РФ тематики рабочей группы ЯМ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4615934"/>
            <a:ext cx="1584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ТЕМАТИКИ: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300" y="934961"/>
            <a:ext cx="850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АУДИТ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включая разработку программ аудита, критериев оценки и критериев включения специалистов):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аудит программ модернизации, включающих методы ядерной медицины (и лучевой терапии);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аудит претендентов на модернизацию и новое строительство объектов ядерной медицины (и лучевой терапии);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аудит потенциальных мест импортозамещения (технологии ядерной медицины, оборудование и тяжелая техника, радионуклиды и радиофармпрепараты и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др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ПРОГНОЗИРОВАНИЕ, АНАЛИТИКА, СТРАТЕГИЧЕСКОЕ ПЛАНИРОВАНИЕ: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стратегическое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планирование и осуществление исследований, инженерно-конструкторской работы в области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ЯМ/РМ/;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экспертиза проектов разного уровня по профилю деятельности рабочей группы;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консультирование государственных и частных учреждений по профилю деятельности рабочей группы.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0800"/>
            <a:ext cx="9062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ТЕМАТИКИ: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3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417019"/>
            <a:ext cx="8559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3. ОБРАЗОВАНИЕ: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Создание непрерывной системы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подготовки кадров в области ядерной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медицины (РМ);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системы кафедр при ВУЗах; системы учебных центров при клинических базах.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Базовое (+ 2 года стажировка на рабочем месте);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Последипломное;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Повышение квалификации;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Аттестация специалистов;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Создание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обучающего методам и технологиям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ЯМ (РМ)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симуляционного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центра.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Медико-физическое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техническое и радиофармацевтическое сопровождение новых центров ядерной медицины (РМ) в РФ;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4. ЗАКОНОДАТЕЛЬНАЯ БАЗА СТАНДАРТОВ ЛЕЧЕНИЯ И ОБСЛЕДОВАНИЯ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 ИСПОЛЬЗОВАНИЕМ МЕТОДОВ ЯДЕРНОЙ МЕДИЦИНЫ (РМ).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5. ЗАКОНОДАТЕЛЬНАЯ БАЗА ЛИЦЕНЗИРОВАНИЯ И АККРЕДИТАЦИИ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ОБЪЕКТОВ ЯДЕРНОЙ МЕДИЦИНЫ (РМ)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РЕГИСТРАЦИИ РФА.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0800"/>
            <a:ext cx="9062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ТЕМАТИКИ: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900" y="914400"/>
            <a:ext cx="8470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6. ЗАКОНОДАТЕЛЬНАЯ БАЗА И МЕХАНИЗМЫ ГЧП: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проработка механизмов государственно-частного партнерства с целью привлечения частного и других источников финансирования к реализации проектов ЯМ, формирования перспективных фондов для их развития и устойчивого функционирования.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7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ИНФОРМАЦИОННАЯ ДЕЯТЕЛЬНОСТЬ: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распространение информации по профилю деятельности рабочей группы;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информационная поддержка;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связь с Российскими и Европейскими технологическими платформами, общественными организациями, ассоциациями и сообществами;</a:t>
            </a:r>
          </a:p>
          <a:p>
            <a:pPr marL="285750" lvl="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проведение конференций, совещаний, семинаров, школ.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800"/>
            <a:ext cx="9062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ТЕМАТИКИ: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300" y="1873935"/>
            <a:ext cx="820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ОБОСНОВАНИЕ СОСТАВА И КОЛИЧЕСТВА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ЧЛЕНОВ РАБОЧЕЙ ГРУППЫ ЯМ/РМ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 Научном Совете МЗРФ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900" y="1376212"/>
            <a:ext cx="7912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НЕОБХОДИМЫ:</a:t>
            </a:r>
          </a:p>
          <a:p>
            <a:pPr algn="ctr">
              <a:lnSpc>
                <a:spcPct val="15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МУЛЬТИВЕДОМСТВЕННЫЙ СОСТАВ РАБОЧЕЙ ГРУППЫ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+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МЕЖВЕДОМСТВЕННЫЙ АДМИНИСТРАТИВНЫЙ РЕСУРС.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816100"/>
            <a:ext cx="85725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состав рабочей группы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ЯМ вошли: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руководители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представители общероссийских профильных медицинских учреждений, научно-исследовательских институтов, производства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, представители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государственной власти,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ведущие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эксперты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носители специальности – </a:t>
            </a:r>
          </a:p>
          <a:p>
            <a:pPr lvl="8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более 60 специалистов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30686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 с решением Научного Совета МЗ от 26 ноября 2014 (протокол №5) сформирован состав рабочей группы ЯМ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664325"/>
            <a:ext cx="8326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tx2"/>
                </a:solidFill>
                <a:latin typeface="Arial"/>
                <a:cs typeface="Arial"/>
              </a:rPr>
              <a:t>ИТОГИ РАБОТЫ</a:t>
            </a:r>
          </a:p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tx2"/>
                </a:solidFill>
                <a:latin typeface="Arial"/>
                <a:cs typeface="Arial"/>
              </a:rPr>
              <a:t>рабочей группы «ЯМ» МЗ РФ</a:t>
            </a:r>
            <a:endParaRPr lang="ru-RU"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9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1664325"/>
            <a:ext cx="8326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tx2"/>
                </a:solidFill>
                <a:latin typeface="Arial"/>
                <a:cs typeface="Arial"/>
              </a:rPr>
              <a:t>КРАТКАЯ СПРАВКА</a:t>
            </a:r>
          </a:p>
          <a:p>
            <a:pPr algn="ctr">
              <a:lnSpc>
                <a:spcPct val="150000"/>
              </a:lnSpc>
            </a:pPr>
            <a:r>
              <a:rPr lang="ru-RU" sz="4400" dirty="0" smtClean="0">
                <a:solidFill>
                  <a:schemeClr val="tx2"/>
                </a:solidFill>
                <a:latin typeface="Arial"/>
                <a:cs typeface="Arial"/>
              </a:rPr>
              <a:t>о рабочей группе «ЯМ» МЗ РФ</a:t>
            </a:r>
            <a:endParaRPr lang="ru-RU" sz="4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865" y="4347086"/>
            <a:ext cx="861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Решение Научного Совета МЗ России от 26 ноября 2014 (протокол №5)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57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66045"/>
            <a:ext cx="8674100" cy="50167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ИТОГИ :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Разработан проект Регламента (Порядка) работы группы ЯМ (РМ);</a:t>
            </a:r>
          </a:p>
          <a:p>
            <a:pPr marL="285750" lvl="0" indent="-285750">
              <a:buFont typeface="Arial"/>
              <a:buChar char="•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Разработана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Программа аудита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планируемых к строительству радиологических (ионно-протонных) комплексов и их конфигураций. </a:t>
            </a:r>
          </a:p>
          <a:p>
            <a:pPr marL="285750" lvl="0" indent="-285750">
              <a:buFont typeface="Arial"/>
              <a:buChar char="•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Внесены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изменения 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Приложение № 1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(научная платформа медицинской науки «Онкология»)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 Приказу № 283 от 2013г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части ядерной /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радиационной/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медицины</a:t>
            </a:r>
          </a:p>
          <a:p>
            <a:pPr marL="285750" lvl="0" indent="-285750">
              <a:buFont typeface="Arial"/>
              <a:buChar char="•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Внесены предложения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Законопроект о внесении поправок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Градостроительный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кодекс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РФ (в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отношении объектов радиационной медицины)</a:t>
            </a:r>
          </a:p>
          <a:p>
            <a:pPr marL="285750" lvl="0" indent="-285750">
              <a:buFont typeface="Arial"/>
              <a:buChar char="•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Начата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работа по созданию  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Национального Атласа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объектов ядерной/радиационной медицины, что позволит определять стратегию развития и эффективно использовать имеющиеся ресурсы.</a:t>
            </a:r>
          </a:p>
          <a:p>
            <a:pPr marL="285750" lvl="0" indent="-285750">
              <a:buFont typeface="Arial"/>
              <a:buChar char="•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Разработан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представлен на утверждение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Правительство РФ проект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Дорожной карты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развития ядерной/радиационной  медицины в Российской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Федерации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(поручение О.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Голодец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от 05.02.2015)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9608" y="997699"/>
            <a:ext cx="25115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РАЗДЕЛЫ АНКЕТЫ: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2263" y="1574631"/>
            <a:ext cx="51546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kern="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ОЦЕНКА ПОТРЕБНОСТИ В ПРОТОННО-ИОННОЙ </a:t>
            </a:r>
            <a:r>
              <a:rPr lang="ru-RU" sz="1200" b="1" kern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ТЕРАПИИ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kern="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ЛОКАЛИЗАЦИЯ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ЦЕНТРА ПРОТОННО-ИОННОЙ ТЕРАПИИ  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ПРЕДЛОЖЕНИЯ ПО ФОРМИРОВАНИЮ ПОТОКА ПАЦИЕНТОВ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БИЗНЕС-СХЕМА РЕАЛИЗАЦИИ ПРОЕКТА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ОПИСАНИЕ МЕДИЦИНСКИХ АСПЕКТОВ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ОПИСАНИЕ ТЕХНОЛОГИЧЕСКИХ АСПЕКТОВ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ОБОСНОВАНИЕ ОБЪЕМА ИНВЕСТИЦИЙ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ОБОСНОВАНИЕ ПЛАНА РЕАЛИЗАЦИИ ПРОЕКТА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КАДРОВОЕ ОБЕСПЕЧЕНИЕ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ПРОЕКТА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1251615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АНКЕТА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проведения аудита проектов создания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Центров протонной  и протонно-ионной терапии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 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Цель: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уточнение потребностей в данном виде лечения территории, предполагаемого размещения Центра;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уточнение инфраструктурных возможностей территории, предполагаемого размещения Центра;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charset="2"/>
              <a:buChar char=""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определение наиболее подходящей структуры Центра.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endParaRPr lang="ru-RU" sz="1000" dirty="0">
              <a:solidFill>
                <a:schemeClr val="tx2">
                  <a:lumMod val="50000"/>
                </a:schemeClr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30686"/>
            <a:ext cx="8610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 с поручением Минздрава России: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08400" y="1708815"/>
            <a:ext cx="0" cy="47173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11600" y="236792"/>
            <a:ext cx="5105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Приказ Министерства здравоохранения РФ от 30 апреля 2013 г. № 281 "Об утверждении научных платформ медицинской науки"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23 мая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Во исполнение абзаца 3 пункта 2 распоряжения Правительства Российской Федерации от 28 декабря 2012 г. № 2580-р об утверждении Стратегии развития медицинской науки в Российской Федерации на период до 2025 года (Собрание законодательства Российской Федерации, 2013, № 2, ст. 111) приказываю: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Утвердить научные платформы медицинской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науки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согласно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 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  <a:hlinkClick r:id="rId2"/>
              </a:rPr>
              <a:t>приложениям № 1-14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Приложение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к Приказу Министерства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здравоохранения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Российской Федерации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от 30 апреля 2013 г.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281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НАУЧНАЯ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ПЛАТФОРМА МЕДИЦИНСКОЙ НАУКИ "ОНКОЛОГИЯ"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63500"/>
            <a:ext cx="3632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 с решением Научного Совета МЗ от 26 ноября 2014 (протокол №5) внесены изменения в Приложение №1 к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Приказу МЗРФ № 281 от 30 апреля 2013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8400" y="647700"/>
            <a:ext cx="0" cy="533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4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988" y="2692485"/>
            <a:ext cx="4851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ЭСКИЗЫ К НАЦИОНАЛЬНОМУ АТЛАСУ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РАДИОЛОГИЧЕСКОЙ СЛУЖБЫ: 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2421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0"/>
            <a:ext cx="4729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 Поручение Голодец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161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96850" y="3230807"/>
            <a:ext cx="546100" cy="16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90500" y="2489200"/>
            <a:ext cx="546100" cy="16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9258"/>
            <a:ext cx="9144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</a:rPr>
              <a:t>ПЛАН МЕРОПРИЯТИЙ («ДОРОЖНАЯ КАРТА»)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charset="0"/>
              <a:ea typeface="Calibri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</a:rPr>
              <a:t> «РАЗВИТИЕ ЦЕНТРОВ ЯДЕРНОЙ МЕДИЦИНЫ И ДИАГНОСТИКИ» 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200" y="1636159"/>
            <a:ext cx="86995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</a:rPr>
              <a:t>РАЗДЕЛЫ: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charset="0"/>
              <a:ea typeface="Calibri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300" y="2360153"/>
            <a:ext cx="84074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Внесение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изменений в нормативные правовые акты Президента Российской Федерации,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Правительства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Российской Федерации и федеральных органов исполнительной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власти.</a:t>
            </a:r>
          </a:p>
          <a:p>
            <a:pPr marL="400050" indent="-40005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инфраструктуры центров ядерной медицины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диагностики. Совершенствование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методов ядерной медицины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диагностики.</a:t>
            </a:r>
          </a:p>
          <a:p>
            <a:pPr marL="400050" indent="-400050">
              <a:lnSpc>
                <a:spcPct val="115000"/>
              </a:lnSpc>
              <a:spcAft>
                <a:spcPts val="0"/>
              </a:spcAft>
              <a:buFont typeface="+mj-lt"/>
              <a:buAutoNum type="romanUcPeriod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lnSpc>
                <a:spcPct val="115000"/>
              </a:lnSpc>
              <a:buFont typeface="+mj-lt"/>
              <a:buAutoNum type="romanU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Разработка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новых технологических решений и развитие производственного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потенциала.</a:t>
            </a:r>
          </a:p>
          <a:p>
            <a:pPr marL="400050" indent="-400050">
              <a:lnSpc>
                <a:spcPct val="115000"/>
              </a:lnSpc>
              <a:buFont typeface="+mj-lt"/>
              <a:buAutoNum type="romanUcPeriod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00050" indent="-400050">
              <a:lnSpc>
                <a:spcPct val="115000"/>
              </a:lnSpc>
              <a:buFont typeface="+mj-lt"/>
              <a:buAutoNum type="romanU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системы подготовки специалистов, повышения квалификации и профессиональной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переподготовки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кадров для ядерной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медицины.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30686"/>
            <a:ext cx="861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 с поручением заместителя Председателя Правительства РФ О. </a:t>
            </a:r>
            <a:r>
              <a:rPr lang="ru-RU" sz="1400" i="1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Голодец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от 10 февраля 2015: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63451"/>
            <a:ext cx="90297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Документ разработан при участии и согласован с 13-ю министерствами и ведомствами; заинтересованными федеральными органами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исполнительной власти и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организациями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953344"/>
            <a:ext cx="8724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ЯМ (РМ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 России 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науки, отвечающей современным мировым стандартам, практически невозможно.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Современная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онкология, кардиология, неврология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дисциплины зависят от методов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ЯМ (РМ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Доступность методов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ЯМ (РМ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в РФ для пациентов чрезвычайно низкая.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 этом,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на сегодняшний день в РФ в рамках реализации различных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Программ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различных ведомств спроектировано, построено, оснащено, введено в строй, функционирует с различной нагрузкой – значительное количество объектов Ядерной медицины (Радиационной медицины).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114550" lvl="4" indent="-285750">
              <a:lnSpc>
                <a:spcPct val="150000"/>
              </a:lnSpc>
              <a:buFont typeface="Arial" charset="0"/>
              <a:buChar char="•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Например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только в Москве на различных стадиях находится 21 ПЭТ-объект (19 ПЭТ-циклотронов!!!).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114550" lvl="4" indent="-285750">
              <a:lnSpc>
                <a:spcPct val="150000"/>
              </a:lnSpc>
              <a:buFont typeface="Arial" charset="0"/>
              <a:buChar char="•"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Всего по России – до 65 объектов (в кт предусмотрены 1-3 ПЭТ-сканера)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01600"/>
            <a:ext cx="214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ПРОБЛЕМА: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193036"/>
            <a:ext cx="86995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</a:rPr>
              <a:t>ПЛАН МЕРОПРИЯТИЙ («ДОРОЖНАЯ КАРТА»)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charset="0"/>
              <a:ea typeface="Calibri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Calibri" charset="0"/>
              </a:rPr>
              <a:t> «РАЗВИТИЕ ЦЕНТРОВ ЯДЕРНОЙ МЕДИЦИНЫ И ДИАГНОСТИКИ»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charset="0"/>
              <a:ea typeface="Calibri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27560"/>
              </p:ext>
            </p:extLst>
          </p:nvPr>
        </p:nvGraphicFramePr>
        <p:xfrm>
          <a:off x="215900" y="1333850"/>
          <a:ext cx="8699500" cy="4066037"/>
        </p:xfrm>
        <a:graphic>
          <a:graphicData uri="http://schemas.openxmlformats.org/drawingml/2006/table">
            <a:tbl>
              <a:tblPr firstRow="1" firstCol="1" bandRow="1"/>
              <a:tblGrid>
                <a:gridCol w="530728"/>
                <a:gridCol w="3541414"/>
                <a:gridCol w="1115554"/>
                <a:gridCol w="1476017"/>
                <a:gridCol w="2035787"/>
              </a:tblGrid>
              <a:tr h="500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№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Наименование мероприятия,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контрольное событие 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Срок внесения (принятия)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Вид документа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(ожидаемый результат)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charset="0"/>
                          <a:ea typeface="Calibri" charset="0"/>
                        </a:rPr>
                        <a:t>Исполнители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38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charset="0"/>
                          <a:ea typeface="Calibri" charset="0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Times New Roman" charset="0"/>
                          <a:ea typeface="Calibri" charset="0"/>
                        </a:rPr>
                        <a:t>. Внесение изменений в нормативные правовые акты Президента Российской Федерации,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charset="0"/>
                          <a:ea typeface="Calibri" charset="0"/>
                        </a:rPr>
                        <a:t>Правительства Российской Федерации и федеральных органов исполнительной власти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2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1.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Формирование межведомственной рабочей группы Минздрава России по развитию технологий ядерной медицины и диагностики (далее – рабочая группа)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Calibri" charset="0"/>
                        </a:rPr>
                        <a:t>III квартал </a:t>
                      </a: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2015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 </a:t>
                      </a: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 России Минэкономразвития России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Минфин России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ФАНО России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ФМБА России </a:t>
                      </a: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Роспотребнадзор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 России </a:t>
                      </a: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Ростехнадзор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 России Росздравнадзор России ФАНО России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 «</a:t>
                      </a: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Росатом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5272"/>
              </p:ext>
            </p:extLst>
          </p:nvPr>
        </p:nvGraphicFramePr>
        <p:xfrm>
          <a:off x="254000" y="372204"/>
          <a:ext cx="8559799" cy="5749195"/>
        </p:xfrm>
        <a:graphic>
          <a:graphicData uri="http://schemas.openxmlformats.org/drawingml/2006/table">
            <a:tbl>
              <a:tblPr firstRow="1" firstCol="1" bandRow="1"/>
              <a:tblGrid>
                <a:gridCol w="522205"/>
                <a:gridCol w="3484545"/>
                <a:gridCol w="1097640"/>
                <a:gridCol w="1452314"/>
                <a:gridCol w="2003095"/>
              </a:tblGrid>
              <a:tr h="4106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charset="0"/>
                          <a:ea typeface="Calibri" charset="0"/>
                        </a:rPr>
                        <a:t>Организация и проведение мониторинга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(с учетом международного опыта и имеющегося научно-технического задела) </a:t>
                      </a:r>
                      <a:r>
                        <a:rPr lang="ru-RU" sz="1400" u="sng" dirty="0">
                          <a:effectLst/>
                          <a:latin typeface="Times New Roman" charset="0"/>
                          <a:ea typeface="Calibri" charset="0"/>
                        </a:rPr>
                        <a:t>существующих центров ядерной медицины и диагностики, а также строящихся и планируемых к строительству объектов ядерной медицины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в Российской Федерации с точки зрения обеспечения потребности населения в различных видах медицинской помощи, связанных с использованием технологий ядерной медицины, в том числе позитронно-эмиссионной томографии, лучевой фотонной и протонной терапии (при наличии – оценить имеющейся дефицит в таких видах медицинской помощи), </a:t>
                      </a:r>
                      <a:r>
                        <a:rPr lang="ru-RU" sz="1400" u="sng" dirty="0">
                          <a:effectLst/>
                          <a:latin typeface="Times New Roman" charset="0"/>
                          <a:ea typeface="Calibri" charset="0"/>
                        </a:rPr>
                        <a:t>формирование списка объектов инфраструктуры  </a:t>
                      </a: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</a:t>
                      </a: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квартал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 2015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Госкорпорация «Росатом»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ООО УК «РОСНАНО»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2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3.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charset="0"/>
                          <a:ea typeface="Calibri" charset="0"/>
                        </a:rPr>
                        <a:t>Определение приоритетных направлений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развития ядерной медицины в Российской Федерации, включая направления развития инфраструктуры центров ядерной медицины и диагностики</a:t>
                      </a: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</a:t>
                      </a: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Минэкономразвития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 «</a:t>
                      </a: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Росатом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5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021648"/>
              </p:ext>
            </p:extLst>
          </p:nvPr>
        </p:nvGraphicFramePr>
        <p:xfrm>
          <a:off x="222913" y="197073"/>
          <a:ext cx="8489287" cy="6292627"/>
        </p:xfrm>
        <a:graphic>
          <a:graphicData uri="http://schemas.openxmlformats.org/drawingml/2006/table">
            <a:tbl>
              <a:tblPr firstRow="1" firstCol="1" bandRow="1"/>
              <a:tblGrid>
                <a:gridCol w="478982"/>
                <a:gridCol w="3196131"/>
                <a:gridCol w="1006789"/>
                <a:gridCol w="1332106"/>
                <a:gridCol w="2475279"/>
              </a:tblGrid>
              <a:tr h="352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4.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Анализ производственных мощностей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российских производителей </a:t>
                      </a: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медицинского оборудования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для ядерной медицины, подготовка предложений по мерам поддержки проектов, направленных на локализацию производства сырья и материалов для нужд ядерной медицины, по мерам поддержки отечественных предприятий при проведении научно-исследовательских и опытно-конструкторских работ с целью повышения качества производимой продукции, по мерам поддержки проектов, направленных на создание и </a:t>
                      </a:r>
                      <a:r>
                        <a:rPr lang="ru-RU" sz="1200" u="sng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развитие производства российского оборудования для ядерной медицины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в части импортозамещения</a:t>
                      </a:r>
                      <a:endParaRPr lang="ru-RU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1300" algn="r">
                        <a:lnSpc>
                          <a:spcPts val="164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</a:rPr>
                        <a:t>IV квартал 2015 г.</a:t>
                      </a:r>
                      <a:endParaRPr lang="ru-RU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Минздрав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Минпромторг России Минобрнауки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Минэкономразвития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 Росатом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7121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5.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Times New Roman" charset="0"/>
                          <a:ea typeface="Times New Roman" charset="0"/>
                        </a:rPr>
                        <a:t>Разработка концепции развития ядерной медицины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Times New Roman" charset="0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Российской Федерации на период до 2020 года </a:t>
                      </a: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Calibri" charset="0"/>
                        </a:rPr>
                        <a:t>II </a:t>
                      </a: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квартал 2016 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Распоряжение Правительства Российской Федерации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Минздрав России Минэкономразвития России 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 «</a:t>
                      </a:r>
                      <a:r>
                        <a:rPr lang="ru-RU" sz="1100" dirty="0" err="1">
                          <a:effectLst/>
                          <a:latin typeface="Times New Roman" charset="0"/>
                          <a:ea typeface="Calibri" charset="0"/>
                        </a:rPr>
                        <a:t>Росатом</a:t>
                      </a: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 НИЦ «Курчатовский институт»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1436" marR="5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48908"/>
              </p:ext>
            </p:extLst>
          </p:nvPr>
        </p:nvGraphicFramePr>
        <p:xfrm>
          <a:off x="272544" y="411956"/>
          <a:ext cx="8655556" cy="6120479"/>
        </p:xfrm>
        <a:graphic>
          <a:graphicData uri="http://schemas.openxmlformats.org/drawingml/2006/table">
            <a:tbl>
              <a:tblPr firstRow="1" firstCol="1" bandRow="1"/>
              <a:tblGrid>
                <a:gridCol w="528047"/>
                <a:gridCol w="3523526"/>
                <a:gridCol w="1109919"/>
                <a:gridCol w="1468561"/>
                <a:gridCol w="2025503"/>
              </a:tblGrid>
              <a:tr h="268538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6.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charset="0"/>
                          <a:ea typeface="Times New Roman" charset="0"/>
                        </a:rPr>
                        <a:t>Разработка проекта национального стандарта «Ядерная медицина. Основные понятия. Термины и определения»</a:t>
                      </a:r>
                      <a:endParaRPr lang="ru-RU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charset="0"/>
                          <a:ea typeface="Calibri" charset="0"/>
                        </a:rPr>
                        <a:t>II квартал</a:t>
                      </a: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 2016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Приказ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Росстандарта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Минпромторг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Минэкономразвития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88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7.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Разработка стандартов медицинской помощи при онкологических заболеваниях, в том числе у детей, с применением методов  </a:t>
                      </a:r>
                      <a:r>
                        <a:rPr lang="ru-RU" sz="1400" dirty="0" err="1">
                          <a:effectLst/>
                          <a:latin typeface="Times New Roman" charset="0"/>
                          <a:ea typeface="Calibri" charset="0"/>
                        </a:rPr>
                        <a:t>стереотаксически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 ориентированного конформного дистанционного метода лечения с использованием медицинских специализированных  ускорителей протонов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2016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888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8.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Внесение дополнений в Номенклатуру медицинских услуг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, утвержденную приказом </a:t>
                      </a:r>
                      <a:r>
                        <a:rPr lang="ru-RU" sz="1400" dirty="0" err="1">
                          <a:effectLst/>
                          <a:latin typeface="Times New Roman" charset="0"/>
                          <a:ea typeface="Calibri" charset="0"/>
                        </a:rPr>
                        <a:t>Минздравсоцразвития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 России от 27 декабря 2012 г. № 1664н, в части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включения медицинских услуг, связанных с использованием технологий лучевой  протонной терапии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2016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71444"/>
              </p:ext>
            </p:extLst>
          </p:nvPr>
        </p:nvGraphicFramePr>
        <p:xfrm>
          <a:off x="63500" y="159860"/>
          <a:ext cx="9004299" cy="5872639"/>
        </p:xfrm>
        <a:graphic>
          <a:graphicData uri="http://schemas.openxmlformats.org/drawingml/2006/table">
            <a:tbl>
              <a:tblPr firstRow="1" firstCol="1" bandRow="1"/>
              <a:tblGrid>
                <a:gridCol w="549323"/>
                <a:gridCol w="3665493"/>
                <a:gridCol w="1154639"/>
                <a:gridCol w="1527731"/>
                <a:gridCol w="2107113"/>
              </a:tblGrid>
              <a:tr h="352358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9.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Внесение изменений в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государственную программу Российской Федерации «Развитие здравоохранения»,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утвержденную постановлением Правительства Российской Федерации от 15 апреля 2014 г. № 294, в части дополнения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подпрограммы 3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 «Развитие и внедрение инновационных методов диагностики, профилактики и лечения, а также основ персонализированной медицины» мероприятием, направленному на поддержку развития технологий ядерной медицины, включая разработку и производство </a:t>
                      </a:r>
                      <a:r>
                        <a:rPr lang="ru-RU" sz="1400" dirty="0" err="1">
                          <a:effectLst/>
                          <a:latin typeface="Times New Roman" charset="0"/>
                          <a:ea typeface="Calibri" charset="0"/>
                        </a:rPr>
                        <a:t>радиофармпрепаратов</a:t>
                      </a:r>
                      <a:endParaRPr lang="ru-RU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Распоряжение Правительства Российской Федерации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05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10.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Внесение изменений в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федеральную целевую программу «Развитие фармацевтической и медицинской промышленности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 Российской Федерации на период до 2020 года и дальнейшую перспективу» </a:t>
                      </a: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III квартал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 2015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Постановление Правительства Российской Федерации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 России Минздрав России </a:t>
                      </a:r>
                      <a:b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</a:b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70035"/>
              </p:ext>
            </p:extLst>
          </p:nvPr>
        </p:nvGraphicFramePr>
        <p:xfrm>
          <a:off x="263838" y="330200"/>
          <a:ext cx="8638861" cy="5803901"/>
        </p:xfrm>
        <a:graphic>
          <a:graphicData uri="http://schemas.openxmlformats.org/drawingml/2006/table">
            <a:tbl>
              <a:tblPr firstRow="1" firstCol="1" bandRow="1"/>
              <a:tblGrid>
                <a:gridCol w="527029"/>
                <a:gridCol w="3516729"/>
                <a:gridCol w="1107778"/>
                <a:gridCol w="1465728"/>
                <a:gridCol w="2021597"/>
              </a:tblGrid>
              <a:tr h="12740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charset="0"/>
                          <a:ea typeface="Calibri" charset="0"/>
                        </a:rPr>
                        <a:t>II</a:t>
                      </a: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. Развитие инфраструктуры центров ядерной медицины и диагностики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Совершенствование методов ядерной медицины и диагностики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49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11.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Анализ существующих и планируемых проектов по производству отечественного оборудования для технологий ядерной медицины, в том числе позитронно-эмиссионной томографии, лучевой фотонной и  протонной терапии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</a:t>
                      </a: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 квартал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Минпромторг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Госкорпорация «Росатом»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49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12.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Разработка комплекса мер по стимулированию процессов разработки и производства отечественного оборудования для технологий ядерной медицины, в том числе позитронно-эмиссионной томографии, лучевой фотонной и  протонной терапии  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I квартал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2016 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 «</a:t>
                      </a:r>
                      <a:r>
                        <a:rPr lang="ru-RU" sz="1200" dirty="0" err="1">
                          <a:effectLst/>
                          <a:latin typeface="Times New Roman" charset="0"/>
                          <a:ea typeface="Calibri" charset="0"/>
                        </a:rPr>
                        <a:t>Росатом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»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9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228717"/>
              </p:ext>
            </p:extLst>
          </p:nvPr>
        </p:nvGraphicFramePr>
        <p:xfrm>
          <a:off x="88900" y="596900"/>
          <a:ext cx="8915401" cy="5209111"/>
        </p:xfrm>
        <a:graphic>
          <a:graphicData uri="http://schemas.openxmlformats.org/drawingml/2006/table">
            <a:tbl>
              <a:tblPr firstRow="1" firstCol="1" bandRow="1"/>
              <a:tblGrid>
                <a:gridCol w="543899"/>
                <a:gridCol w="3629304"/>
                <a:gridCol w="1143240"/>
                <a:gridCol w="1512648"/>
                <a:gridCol w="2086310"/>
              </a:tblGrid>
              <a:tr h="3982291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13.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Подготовка предложений о механизмах и источниках финансового обеспечения медицинской помощи с использованием технологий ядерной медицины, в том числе оказываемой негосударственными медицинскими организациями, с учетом возможности привлечения инвестиций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в объекты ядерной медицины на основе  долгосрочных договоров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 </a:t>
                      </a: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III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 квартал 2016</a:t>
                      </a: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Минэкономразвития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5809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14.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Подготовка предложений </a:t>
                      </a:r>
                      <a:r>
                        <a:rPr lang="ru-RU" sz="1400" b="1" dirty="0">
                          <a:effectLst/>
                          <a:latin typeface="Times New Roman" charset="0"/>
                          <a:ea typeface="Calibri" charset="0"/>
                        </a:rPr>
                        <a:t>по разработке методики расчета тарифа </a:t>
                      </a:r>
                      <a:r>
                        <a:rPr lang="ru-RU" sz="1400" dirty="0">
                          <a:effectLst/>
                          <a:latin typeface="Times New Roman" charset="0"/>
                          <a:ea typeface="Calibri" charset="0"/>
                        </a:rPr>
                        <a:t>на оплату медицинской помощи с использованием технологий ядерной медицины, с учетом источников и механизмов  финансирования</a:t>
                      </a: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III квартал 2016 г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9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44150"/>
              </p:ext>
            </p:extLst>
          </p:nvPr>
        </p:nvGraphicFramePr>
        <p:xfrm>
          <a:off x="50800" y="0"/>
          <a:ext cx="89662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630955"/>
                <a:gridCol w="3613586"/>
                <a:gridCol w="1138288"/>
                <a:gridCol w="1506096"/>
                <a:gridCol w="2077275"/>
              </a:tblGrid>
              <a:tr h="791308">
                <a:tc gridSpan="5"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charset="0"/>
                          <a:ea typeface="Calibri" charset="0"/>
                        </a:rPr>
                        <a:t>III</a:t>
                      </a:r>
                      <a:r>
                        <a:rPr lang="ru-RU" sz="1000" b="1" dirty="0">
                          <a:effectLst/>
                          <a:latin typeface="Times New Roman" charset="0"/>
                          <a:ea typeface="Calibri" charset="0"/>
                        </a:rPr>
                        <a:t>. Разработка новых технологических решений и развитие производственного потенциала 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6384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15.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Разработка комплекса мер по подготовке проектов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, </a:t>
                      </a:r>
                      <a:r>
                        <a:rPr lang="ru-RU" sz="1200" b="0" dirty="0" smtClean="0">
                          <a:effectLst/>
                          <a:latin typeface="Times New Roman" charset="0"/>
                          <a:ea typeface="Calibri" charset="0"/>
                        </a:rPr>
                        <a:t>направленных </a:t>
                      </a:r>
                      <a:r>
                        <a:rPr lang="ru-RU" sz="1200" b="0" dirty="0">
                          <a:effectLst/>
                          <a:latin typeface="Times New Roman" charset="0"/>
                          <a:ea typeface="Calibri" charset="0"/>
                        </a:rPr>
                        <a:t>на </a:t>
                      </a:r>
                      <a:r>
                        <a:rPr lang="ru-RU" sz="1200" b="0" dirty="0" smtClean="0">
                          <a:effectLst/>
                          <a:latin typeface="Times New Roman" charset="0"/>
                          <a:ea typeface="Calibri" charset="0"/>
                        </a:rPr>
                        <a:t>повышение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качества производимой продукции до уровня соответствующего иностранным образцам и проектов, направленных на локализацию производства оборудования для нужд ядерной медицины 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2015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Приказ Минпромторга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Минпромторг России </a:t>
                      </a:r>
                      <a:r>
                        <a:rPr lang="ru-RU" sz="10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Минобрнауки России </a:t>
                      </a: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Минздрав России </a:t>
                      </a:r>
                      <a:b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</a:b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Госкорпорация «Росатом»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154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16.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Разработка отраслевого плана развития производства </a:t>
                      </a:r>
                      <a:r>
                        <a:rPr lang="ru-RU" sz="1200" b="1" dirty="0">
                          <a:effectLst/>
                          <a:latin typeface="Times New Roman" charset="0"/>
                          <a:ea typeface="Times New Roman" charset="0"/>
                        </a:rPr>
                        <a:t>радиофармацевтических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лекарственных препаратов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в Российской Федерации с учетом текущей доступности препаратов в регионах России, потребностей здравоохранения России и необходимости в разработке новых 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радиофармацевтических лекарственных препаратов </a:t>
                      </a:r>
                      <a:endParaRPr lang="ru-RU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</a:t>
                      </a:r>
                      <a:r>
                        <a:rPr lang="en-US" sz="1000">
                          <a:effectLst/>
                          <a:latin typeface="Times New Roman" charset="0"/>
                          <a:ea typeface="Calibri" charset="0"/>
                        </a:rPr>
                        <a:t>квартал</a:t>
                      </a: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 2015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Приказ Минпромторга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Минпромторг России Минздрав России </a:t>
                      </a:r>
                      <a:b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</a:b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ФАНО России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Госкорпорация «Росатом»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НИЦ «Курчатовский институт»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ООО «УК «РОСНАНО»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154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17.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charset="0"/>
                          <a:ea typeface="Times New Roman" charset="0"/>
                        </a:rPr>
                        <a:t>Разработка национального стандарта  «Радиофармацевтические препараты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. Руководство по современной надлежащей радиофармацевтической практике (</a:t>
                      </a:r>
                      <a:r>
                        <a:rPr lang="ru-RU" sz="1200" dirty="0" err="1">
                          <a:effectLst/>
                          <a:latin typeface="Times New Roman" charset="0"/>
                          <a:ea typeface="Times New Roman" charset="0"/>
                        </a:rPr>
                        <a:t>сGRPP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) для маломасштабного производства»</a:t>
                      </a:r>
                      <a:endParaRPr lang="ru-RU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2016 г.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Приказ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Росстандарта 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9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charset="0"/>
                          <a:ea typeface="Calibri" charset="0"/>
                        </a:rPr>
                        <a:t>Минпромторг</a:t>
                      </a: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 России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charset="0"/>
                          <a:ea typeface="Calibri" charset="0"/>
                        </a:rPr>
                        <a:t>Госкорпорация</a:t>
                      </a: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 «</a:t>
                      </a:r>
                      <a:r>
                        <a:rPr lang="ru-RU" sz="1000" dirty="0" err="1">
                          <a:effectLst/>
                          <a:latin typeface="Times New Roman" charset="0"/>
                          <a:ea typeface="Calibri" charset="0"/>
                        </a:rPr>
                        <a:t>Росатом</a:t>
                      </a: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»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9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67467"/>
              </p:ext>
            </p:extLst>
          </p:nvPr>
        </p:nvGraphicFramePr>
        <p:xfrm>
          <a:off x="101600" y="972660"/>
          <a:ext cx="8915401" cy="5326539"/>
        </p:xfrm>
        <a:graphic>
          <a:graphicData uri="http://schemas.openxmlformats.org/drawingml/2006/table">
            <a:tbl>
              <a:tblPr firstRow="1" firstCol="1" bandRow="1"/>
              <a:tblGrid>
                <a:gridCol w="543899"/>
                <a:gridCol w="3629304"/>
                <a:gridCol w="1143240"/>
                <a:gridCol w="1512648"/>
                <a:gridCol w="2086310"/>
              </a:tblGrid>
              <a:tr h="53265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charset="0"/>
                          <a:ea typeface="Calibri" charset="0"/>
                        </a:rPr>
                        <a:t>IV</a:t>
                      </a: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. Развитие системы подготовки специалистов, повышения квалификации и профессиональной </a:t>
                      </a:r>
                      <a:b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</a:br>
                      <a:r>
                        <a:rPr lang="ru-RU" sz="1200" b="1" dirty="0">
                          <a:effectLst/>
                          <a:latin typeface="Times New Roman" charset="0"/>
                          <a:ea typeface="Calibri" charset="0"/>
                        </a:rPr>
                        <a:t>переподготовки кадров для ядерной медицины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4289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18.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Разработка примерных дополнительных профессиональных программ в целях подготовки специалистов, владеющих комплексом современных знаний, умений, навыков и компетенций в сфере обращения радиофармацевтических лекарственных препаратов и технологий ядерной медицины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Calibri" charset="0"/>
                        </a:rPr>
                        <a:t>II квартал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 2016 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Доклад в Правительство Российской Федерации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 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ФМБА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29596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19.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ourier New" charset="0"/>
                        </a:rPr>
                        <a:t>Внесение изменений в приказ Минздрава России от 07.07.2009 № 415н «Об утверждении квалификационных требований к специалистам с высшим послевузовским медицинским и фармацевтическим образованием в сфере здравоохранения» в части возможности ускорения подготовки специалистов ПЭТ/КТ-диагностики при наличии у врача сертификата по рентгенологии путем прохождения курсов тематического усовершенствования по радиологии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 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charset="0"/>
                          <a:ea typeface="Times New Roman" charset="0"/>
                        </a:rPr>
                        <a:t>Минобрнауки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7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88472"/>
              </p:ext>
            </p:extLst>
          </p:nvPr>
        </p:nvGraphicFramePr>
        <p:xfrm>
          <a:off x="76200" y="1077816"/>
          <a:ext cx="9029701" cy="4548283"/>
        </p:xfrm>
        <a:graphic>
          <a:graphicData uri="http://schemas.openxmlformats.org/drawingml/2006/table">
            <a:tbl>
              <a:tblPr firstRow="1" firstCol="1" bandRow="1"/>
              <a:tblGrid>
                <a:gridCol w="550873"/>
                <a:gridCol w="3675833"/>
                <a:gridCol w="1157897"/>
                <a:gridCol w="1532041"/>
                <a:gridCol w="2113057"/>
              </a:tblGrid>
              <a:tr h="167568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Включение в примерные дополнительные профессиональные программы медицинского образования, вопросов использования технологий ядерной медицины, в том числе позитронно-эмиссионной томографии, лучевой фотонной и  протонной терапии в диагностике и лечения заболеваний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2016-2017 гг.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6917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21. 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Разработка проекта федерального государственного образовательного стандарта высшего образования (далее - ФГОС ВО) «Радиофармацевтика», ожидаемые результаты - проект ФГОС ВО Радиофармацевтика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 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68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22.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Внесение изменений в приказ Минздравсоцразвития России от 7 июля 2009 г. № 415н «Об утверждении квалификационных требований к специалистам с высшим и послевузовским медицинским фармацевтическим образованием в сфере здравоохранения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Calibri" charset="0"/>
                        </a:rPr>
                        <a:t>IV квартал </a:t>
                      </a: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2015 г.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Calibri" charset="0"/>
                        </a:rPr>
                        <a:t>Приказ Минздрава России</a:t>
                      </a:r>
                      <a:endParaRPr lang="ru-RU" sz="10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Минздрав России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charset="0"/>
                          <a:ea typeface="Calibri" charset="0"/>
                        </a:rPr>
                        <a:t>заинтересованные федеральные органы исполнительной власти и организации</a:t>
                      </a:r>
                      <a:endParaRPr lang="ru-RU" sz="1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58179" marR="58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7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851891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Методы ЯМ (РМ) чрезвычайно разнообразны и крайне высокотехнологичны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ЯМ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(РМ) –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мультидисциплинарная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(медики, радиобиологи, физики и инженеры, радиохимики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радиофармацевты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-специалисты, специалисты по чистым помещениям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и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мультиведомственная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(МЗ, ФМБА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ФАНО, ФОМС,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Росатом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Роснано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Минобразования, Минэкономразвития,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Минфин, Минюст, РЖД, Аэрофлот и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………).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Но!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России 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сегодня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отсутствует Государственная Система взаимодействия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: ведомства-клиники-производство-законодательная-база-тарифы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……..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10634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ПРИЧИНА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02" y="149224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Дорожная карта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согласована с 13-ю ведомствами и в сентябре передана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на площадку Правительства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9202" y="190585"/>
            <a:ext cx="2130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q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СЕГОДНЯ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13270" y="5384885"/>
            <a:ext cx="607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ЧТО </a:t>
            </a:r>
            <a:r>
              <a:rPr lang="ru-RU" sz="36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ДАЛЬШЕ ?</a:t>
            </a:r>
            <a:endParaRPr lang="ru-RU" sz="3600" b="1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7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457325" y="-114300"/>
            <a:ext cx="6000750" cy="6858000"/>
          </a:xfrm>
          <a:prstGeom prst="downArrow">
            <a:avLst>
              <a:gd name="adj1" fmla="val 50000"/>
              <a:gd name="adj2" fmla="val 49289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40000">
                <a:schemeClr val="accent1">
                  <a:lumMod val="45000"/>
                  <a:lumOff val="55000"/>
                  <a:alpha val="11000"/>
                </a:schemeClr>
              </a:gs>
              <a:gs pos="73000">
                <a:schemeClr val="accent1">
                  <a:lumMod val="45000"/>
                  <a:lumOff val="55000"/>
                  <a:alpha val="1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" y="45084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charset="2"/>
              <a:buChar char="q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ервый пункт Дорожной карты: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формирование межведомственной Рабочей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275" y="1794386"/>
            <a:ext cx="83248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charset="2"/>
              <a:buChar char="q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Второй пункт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Дорожной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карты (Аналитика):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Организация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 проведение мониторинга существующих центров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ЯМ в РФ,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а также строящихся и планируемых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точки зрения обеспечения потребности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населения, оценить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имеющейся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дефицит; 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Ф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ормирование списка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объектов инфраструктуры </a:t>
            </a:r>
            <a:r>
              <a:rPr lang="ru-RU" i="1" dirty="0" smtClean="0">
                <a:latin typeface="Arial" charset="0"/>
                <a:ea typeface="Arial" charset="0"/>
                <a:cs typeface="Arial" charset="0"/>
              </a:rPr>
              <a:t>(Национальный атлас) </a:t>
            </a:r>
            <a:endParaRPr lang="ru-RU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522604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charset="2"/>
              <a:buChar char="Ø"/>
            </a:pPr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БАЗИС ДОРОЖНОЙ КАРТЫ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6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14320"/>
            <a:ext cx="4381500" cy="526297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По сути: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декабря 2014 – января 2015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уже сформирована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эффективна межведомственная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рабочая группа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«Ядерная/радиационная медицина», состоящая из компетентных представителей заинтересованных министерств, ведомств и организаций, внутри которой 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при участии которой проводятся консультации, совещания и встречи, подготовка нормативной документации, государственной и целевых программ развития направления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1900" y="254001"/>
            <a:ext cx="3822700" cy="203132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Рабочая группа «Ядерная медицина» при Научном Совете МЗ РФ 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составе Научной платформы медицинской науки «Онкология»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(решение Научного Совета МЗ РФ от 26 ноября 2014)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521450" y="2285326"/>
            <a:ext cx="2501900" cy="219777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  <a:alpha val="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2050" y="4717063"/>
            <a:ext cx="3962400" cy="170816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Межведомственная Рабочая группа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для реализации </a:t>
            </a:r>
          </a:p>
          <a:p>
            <a:pPr algn="r">
              <a:lnSpc>
                <a:spcPct val="15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Дорожной карты «Развитие ядерной медицины в РФ» </a:t>
            </a:r>
          </a:p>
          <a:p>
            <a:pPr algn="r">
              <a:lnSpc>
                <a:spcPct val="150000"/>
              </a:lnSpc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(поручение О. </a:t>
            </a:r>
            <a:r>
              <a:rPr lang="ru-RU" sz="1400" i="1" dirty="0" err="1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Голодец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от 05 февраля 2015)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5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300" y="704840"/>
            <a:ext cx="8686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Bangla Sangam MN" charset="0"/>
                <a:ea typeface="Bangla Sangam MN" charset="0"/>
                <a:cs typeface="Bangla Sangam MN" charset="0"/>
              </a:rPr>
              <a:t>Благодарность: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Всем членам рабочей группы за понимание, компромиссы, активность, быстроту подготовки и обсуждения документов,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пример умения и готовности к коллективной работе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00" y="3792666"/>
            <a:ext cx="8686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Без их терпеливой настойчивости,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а порой и настойчивого терпения,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нам не удалось бы в такие короткие сроки подготовить Документ и практически в оригинальном варианте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этот Документ сегодня находится на площадке Правительства РФ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2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941" y="3238585"/>
            <a:ext cx="54278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СПАСИБО ЗА ВНИМАНИЕ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8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75395"/>
              </p:ext>
            </p:extLst>
          </p:nvPr>
        </p:nvGraphicFramePr>
        <p:xfrm>
          <a:off x="91568" y="187324"/>
          <a:ext cx="5413818" cy="2860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Документ" r:id="rId3" imgW="5981700" imgH="2552700" progId="Word.Document.12">
                  <p:embed/>
                </p:oleObj>
              </mc:Choice>
              <mc:Fallback>
                <p:oleObj name="Документ" r:id="rId3" imgW="5981700" imgH="2552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68" y="187324"/>
                        <a:ext cx="5413818" cy="2860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14770" y="4055044"/>
            <a:ext cx="375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Нет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раздела/подраздела – Радиология/…</a:t>
            </a:r>
            <a:endParaRPr lang="ru-RU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3400" y="997063"/>
            <a:ext cx="34544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q"/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ПРИЛОЖЕНИЯ: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ОНКОЛОГИЯ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КАРДИОЛОГИЯ И АНГИОЛОГИЯ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НЕВРОЛОГИЯ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ЭНДОКРИНОЛОГИЯ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ПЕДИАТРИЯ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ПСИХИАТРИЯ И ЗАВИСИМОСТИ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ИММУНОЛОГИЯ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МИКРОБИОЛОГИЯ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ФАРМАКОЛОГИЯ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ПРОФИЛАКТИЧЕСКАЯ СРЕДА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РЕПРОДУКТИВНОЕ ЗДОРОВЬЕ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РЕГЕНЕРАТИВНАЯ МЕДИЦИНА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ИНВАЗИВНЫЕ ТЕХНОЛОГИИ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ИННОВАЦИОННЫЕ ФУНДАМЕНТАЛЬНЫЕ ТЕХНОЛОГИИ В МЕДИЦИНЕ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30600" y="2787650"/>
            <a:ext cx="1358900" cy="165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6120" b="4445"/>
          <a:stretch/>
        </p:blipFill>
        <p:spPr>
          <a:xfrm>
            <a:off x="4802053" y="1"/>
            <a:ext cx="4265747" cy="681463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5556" b="4074"/>
          <a:stretch/>
        </p:blipFill>
        <p:spPr>
          <a:xfrm>
            <a:off x="1723" y="0"/>
            <a:ext cx="4339624" cy="68326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032500" y="3390900"/>
            <a:ext cx="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32500" y="5111750"/>
            <a:ext cx="0" cy="266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6032500" y="3657600"/>
            <a:ext cx="1651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032500" y="5378450"/>
            <a:ext cx="1651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265873" y="1593850"/>
            <a:ext cx="1651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7056"/>
          <a:stretch/>
        </p:blipFill>
        <p:spPr>
          <a:xfrm>
            <a:off x="12700" y="0"/>
            <a:ext cx="42672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r="9624"/>
          <a:stretch/>
        </p:blipFill>
        <p:spPr>
          <a:xfrm>
            <a:off x="4978400" y="-12700"/>
            <a:ext cx="4165600" cy="68580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1231900" y="2730500"/>
            <a:ext cx="1651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6235700" y="5880100"/>
            <a:ext cx="1651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231900" y="2209800"/>
            <a:ext cx="12700" cy="52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5700" y="5308600"/>
            <a:ext cx="0" cy="5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965825"/>
            <a:ext cx="896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 smtClean="0">
                <a:solidFill>
                  <a:schemeClr val="tx2"/>
                </a:solidFill>
                <a:latin typeface="Arial"/>
                <a:cs typeface="Arial"/>
              </a:rPr>
              <a:t>К сожалению: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Подпрограмма </a:t>
            </a:r>
            <a:r>
              <a:rPr lang="ru-RU" sz="2400" dirty="0">
                <a:solidFill>
                  <a:schemeClr val="tx2"/>
                </a:solidFill>
                <a:latin typeface="Arial"/>
                <a:cs typeface="Arial"/>
              </a:rPr>
              <a:t>3.1 </a:t>
            </a: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«Развитие Ядерной медицины» Государственной программы РФ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«Развитие здравоохранения»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инструмент финансового планирования</a:t>
            </a: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не была переведена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в Целевые программы: ФЦП, ВЦП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"/>
                <a:cs typeface="Arial"/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  <a:latin typeface="Arial"/>
                <a:cs typeface="Arial"/>
              </a:rPr>
              <a:t>финансовые обязательства</a:t>
            </a:r>
            <a:r>
              <a:rPr lang="ru-RU" sz="2400" dirty="0" smtClean="0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lang="ru-RU"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кворцовой о платформе Радиология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3"/>
          <a:stretch/>
        </p:blipFill>
        <p:spPr>
          <a:xfrm>
            <a:off x="144952" y="142559"/>
            <a:ext cx="7652848" cy="6203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8000" y="6329862"/>
            <a:ext cx="306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/>
              <a:t>Каприн</a:t>
            </a:r>
            <a:r>
              <a:rPr lang="ru-RU" sz="2400" i="1" dirty="0" smtClean="0"/>
              <a:t> АД</a:t>
            </a:r>
            <a:endParaRPr lang="ru-RU" sz="2400" i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390900" y="6019800"/>
            <a:ext cx="11938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2476</Words>
  <Application>Microsoft Macintosh PowerPoint</Application>
  <PresentationFormat>Экран (4:3)</PresentationFormat>
  <Paragraphs>396</Paragraphs>
  <Slides>44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Arial Narrow</vt:lpstr>
      <vt:lpstr>Bangla Sangam MN</vt:lpstr>
      <vt:lpstr>Calibri</vt:lpstr>
      <vt:lpstr>Courier New</vt:lpstr>
      <vt:lpstr>Symbol</vt:lpstr>
      <vt:lpstr>Times New Roman</vt:lpstr>
      <vt:lpstr>Wingdings</vt:lpstr>
      <vt:lpstr>Arial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Курашвили</dc:creator>
  <cp:lastModifiedBy>Пользователь Microsoft Office</cp:lastModifiedBy>
  <cp:revision>67</cp:revision>
  <dcterms:created xsi:type="dcterms:W3CDTF">2015-08-05T12:35:21Z</dcterms:created>
  <dcterms:modified xsi:type="dcterms:W3CDTF">2015-10-04T20:00:19Z</dcterms:modified>
</cp:coreProperties>
</file>